
<file path=[Content_Types].xml><?xml version="1.0" encoding="utf-8"?>
<Types xmlns="http://schemas.openxmlformats.org/package/2006/content-types">
  <Default Extension="emf" ContentType="image/x-emf"/>
  <Default Extension="jp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5" r:id="rId4"/>
    <p:sldMasterId id="2147483783" r:id="rId5"/>
  </p:sldMasterIdLst>
  <p:notesMasterIdLst>
    <p:notesMasterId r:id="rId38"/>
  </p:notesMasterIdLst>
  <p:handoutMasterIdLst>
    <p:handoutMasterId r:id="rId39"/>
  </p:handoutMasterIdLst>
  <p:sldIdLst>
    <p:sldId id="262" r:id="rId6"/>
    <p:sldId id="483" r:id="rId7"/>
    <p:sldId id="481" r:id="rId8"/>
    <p:sldId id="482" r:id="rId9"/>
    <p:sldId id="288" r:id="rId10"/>
    <p:sldId id="370" r:id="rId11"/>
    <p:sldId id="366" r:id="rId12"/>
    <p:sldId id="518" r:id="rId13"/>
    <p:sldId id="528" r:id="rId14"/>
    <p:sldId id="290" r:id="rId15"/>
    <p:sldId id="527" r:id="rId16"/>
    <p:sldId id="529" r:id="rId17"/>
    <p:sldId id="515" r:id="rId18"/>
    <p:sldId id="490" r:id="rId19"/>
    <p:sldId id="520" r:id="rId20"/>
    <p:sldId id="378" r:id="rId21"/>
    <p:sldId id="471" r:id="rId22"/>
    <p:sldId id="438" r:id="rId23"/>
    <p:sldId id="501" r:id="rId24"/>
    <p:sldId id="485" r:id="rId25"/>
    <p:sldId id="530" r:id="rId26"/>
    <p:sldId id="531" r:id="rId27"/>
    <p:sldId id="532" r:id="rId28"/>
    <p:sldId id="533" r:id="rId29"/>
    <p:sldId id="422" r:id="rId30"/>
    <p:sldId id="386" r:id="rId31"/>
    <p:sldId id="534" r:id="rId32"/>
    <p:sldId id="494" r:id="rId33"/>
    <p:sldId id="361" r:id="rId34"/>
    <p:sldId id="435" r:id="rId35"/>
    <p:sldId id="493" r:id="rId36"/>
    <p:sldId id="434" r:id="rId37"/>
  </p:sldIdLst>
  <p:sldSz cx="9144000" cy="5143500" type="screen16x9"/>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35" userDrawn="1">
          <p15:clr>
            <a:srgbClr val="A4A3A4"/>
          </p15:clr>
        </p15:guide>
        <p15:guide id="2" pos="5478">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83B4701-ABF4-B69A-BEFA-D87912D12B50}" name="Karen Hofbauer" initials="KH" userId="S::khofbauer@matrix-solutions.com::d1779ec7-c183-476f-9576-6285e3863e9b" providerId="AD"/>
  <p188:author id="{A19D832A-8933-838A-5CD9-87E5C8DF5345}" name="McVicar, Monica" initials="MM" userId="S::mmcvicar@london.ca::9f95a7a2-f87b-4296-a271-746506ed0f97" providerId="AD"/>
  <p188:author id="{05953A60-C23F-D8D4-0073-B2A32A2B729F}" name="Shaina Blue" initials="SB" userId="S::sblue@matrix-solutions.com::135f96a7-8ed0-4f3e-9701-698f8cee38a6" providerId="AD"/>
  <p188:author id="{58444483-FC09-E92B-C5AB-CFEF07F7BB67}" name="Kelly Molnar" initials="KM" userId="S::kmolnar@matrix-solutions.com::cbe5ca24-f72b-4a15-a694-0e48d8efb3b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ndrew Doherty" initials="AD" lastIdx="3" clrIdx="0">
    <p:extLst>
      <p:ext uri="{19B8F6BF-5375-455C-9EA6-DF929625EA0E}">
        <p15:presenceInfo xmlns:p15="http://schemas.microsoft.com/office/powerpoint/2012/main" userId="S::adoherty@matrix-solutions.com::5ce069ed-e6ed-4fe9-b11f-c1195db7350a" providerId="AD"/>
      </p:ext>
    </p:extLst>
  </p:cmAuthor>
  <p:cmAuthor id="2" name="Kelly Molnar" initials="KM" lastIdx="28" clrIdx="1">
    <p:extLst>
      <p:ext uri="{19B8F6BF-5375-455C-9EA6-DF929625EA0E}">
        <p15:presenceInfo xmlns:p15="http://schemas.microsoft.com/office/powerpoint/2012/main" userId="S::kmolnar@matrix-solutions.com::0acde579-3688-4010-9ba2-d96139355e92" providerId="AD"/>
      </p:ext>
    </p:extLst>
  </p:cmAuthor>
  <p:cmAuthor id="3" name="Karen Hofbauer" initials="KH" lastIdx="78" clrIdx="2">
    <p:extLst>
      <p:ext uri="{19B8F6BF-5375-455C-9EA6-DF929625EA0E}">
        <p15:presenceInfo xmlns:p15="http://schemas.microsoft.com/office/powerpoint/2012/main" userId="S::khofbauer@matrix-solutions.com::d1779ec7-c183-476f-9576-6285e3863e9b" providerId="AD"/>
      </p:ext>
    </p:extLst>
  </p:cmAuthor>
  <p:cmAuthor id="4" name="Shaina Blue" initials="SB" lastIdx="8" clrIdx="3">
    <p:extLst>
      <p:ext uri="{19B8F6BF-5375-455C-9EA6-DF929625EA0E}">
        <p15:presenceInfo xmlns:p15="http://schemas.microsoft.com/office/powerpoint/2012/main" userId="S::sblue@matrix-solutions.com::135f96a7-8ed0-4f3e-9701-698f8cee38a6" providerId="AD"/>
      </p:ext>
    </p:extLst>
  </p:cmAuthor>
  <p:cmAuthor id="5" name="Natalie Burrows" initials="NB" lastIdx="1" clrIdx="4">
    <p:extLst>
      <p:ext uri="{19B8F6BF-5375-455C-9EA6-DF929625EA0E}">
        <p15:presenceInfo xmlns:p15="http://schemas.microsoft.com/office/powerpoint/2012/main" userId="S::nburrows@matrix-solutions.com::1180925c-d1ea-47a9-927a-c29a85b3832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96B2"/>
    <a:srgbClr val="F2F2F2"/>
    <a:srgbClr val="01749B"/>
    <a:srgbClr val="DD6909"/>
    <a:srgbClr val="77BC1F"/>
    <a:srgbClr val="357E58"/>
    <a:srgbClr val="7FB9CB"/>
    <a:srgbClr val="8246AF"/>
    <a:srgbClr val="215732"/>
    <a:srgbClr val="A174C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877B95-015A-411B-A2CB-834FD204CE50}" v="8" dt="2022-11-01T12:58:37.1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84" autoAdjust="0"/>
    <p:restoredTop sz="77791" autoAdjust="0"/>
  </p:normalViewPr>
  <p:slideViewPr>
    <p:cSldViewPr snapToGrid="0" snapToObjects="1" showGuides="1">
      <p:cViewPr varScale="1">
        <p:scale>
          <a:sx n="133" d="100"/>
          <a:sy n="133" d="100"/>
        </p:scale>
        <p:origin x="1302" y="126"/>
      </p:cViewPr>
      <p:guideLst>
        <p:guide orient="horz" pos="2935"/>
        <p:guide pos="5478"/>
      </p:guideLst>
    </p:cSldViewPr>
  </p:slideViewPr>
  <p:outlineViewPr>
    <p:cViewPr>
      <p:scale>
        <a:sx n="33" d="100"/>
        <a:sy n="33" d="100"/>
      </p:scale>
      <p:origin x="0" y="-2544"/>
    </p:cViewPr>
  </p:outlineViewPr>
  <p:notesTextViewPr>
    <p:cViewPr>
      <p:scale>
        <a:sx n="200" d="100"/>
        <a:sy n="200" d="100"/>
      </p:scale>
      <p:origin x="0" y="0"/>
    </p:cViewPr>
  </p:notesTextViewPr>
  <p:sorterViewPr>
    <p:cViewPr>
      <p:scale>
        <a:sx n="150" d="100"/>
        <a:sy n="150" d="100"/>
      </p:scale>
      <p:origin x="0" y="0"/>
    </p:cViewPr>
  </p:sorterViewPr>
  <p:notesViewPr>
    <p:cSldViewPr snapToGrid="0" snapToObjects="1">
      <p:cViewPr>
        <p:scale>
          <a:sx n="50" d="100"/>
          <a:sy n="50" d="100"/>
        </p:scale>
        <p:origin x="3331" y="341"/>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handoutMaster" Target="handoutMasters/handout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commentAuthors" Target="commentAuthor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46" Type="http://schemas.microsoft.com/office/2018/10/relationships/authors" Target="authors.xml"/><Relationship Id="rId20" Type="http://schemas.openxmlformats.org/officeDocument/2006/relationships/slide" Target="slides/slide15.xml"/><Relationship Id="rId4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1427" tIns="45713" rIns="91427" bIns="45713" rtlCol="0"/>
          <a:lstStyle>
            <a:lvl1pPr algn="l">
              <a:defRPr sz="1200"/>
            </a:lvl1pPr>
          </a:lstStyle>
          <a:p>
            <a:endParaRPr lang="en-US"/>
          </a:p>
        </p:txBody>
      </p:sp>
      <p:sp>
        <p:nvSpPr>
          <p:cNvPr id="3" name="Date Placeholder 2"/>
          <p:cNvSpPr>
            <a:spLocks noGrp="1"/>
          </p:cNvSpPr>
          <p:nvPr>
            <p:ph type="dt" sz="quarter" idx="1"/>
          </p:nvPr>
        </p:nvSpPr>
        <p:spPr>
          <a:xfrm>
            <a:off x="3970339" y="0"/>
            <a:ext cx="3038475" cy="465138"/>
          </a:xfrm>
          <a:prstGeom prst="rect">
            <a:avLst/>
          </a:prstGeom>
        </p:spPr>
        <p:txBody>
          <a:bodyPr vert="horz" lIns="91427" tIns="45713" rIns="91427" bIns="45713" rtlCol="0"/>
          <a:lstStyle>
            <a:lvl1pPr algn="r">
              <a:defRPr sz="1200"/>
            </a:lvl1pPr>
          </a:lstStyle>
          <a:p>
            <a:fld id="{805A9ABC-5D37-4D21-9D8D-BE9B88751A9F}" type="datetimeFigureOut">
              <a:rPr lang="en-US" smtClean="0"/>
              <a:t>11/3/2022</a:t>
            </a:fld>
            <a:endParaRPr lang="en-US"/>
          </a:p>
        </p:txBody>
      </p:sp>
      <p:sp>
        <p:nvSpPr>
          <p:cNvPr id="4" name="Footer Placeholder 3"/>
          <p:cNvSpPr>
            <a:spLocks noGrp="1"/>
          </p:cNvSpPr>
          <p:nvPr>
            <p:ph type="ftr" sz="quarter" idx="2"/>
          </p:nvPr>
        </p:nvSpPr>
        <p:spPr>
          <a:xfrm>
            <a:off x="1" y="8829675"/>
            <a:ext cx="3038475" cy="465138"/>
          </a:xfrm>
          <a:prstGeom prst="rect">
            <a:avLst/>
          </a:prstGeom>
        </p:spPr>
        <p:txBody>
          <a:bodyPr vert="horz" lIns="91427" tIns="45713" rIns="91427" bIns="45713" rtlCol="0" anchor="b"/>
          <a:lstStyle>
            <a:lvl1pPr algn="l">
              <a:defRPr sz="1200"/>
            </a:lvl1pPr>
          </a:lstStyle>
          <a:p>
            <a:endParaRPr lang="en-US"/>
          </a:p>
        </p:txBody>
      </p:sp>
      <p:sp>
        <p:nvSpPr>
          <p:cNvPr id="5" name="Slide Number Placeholder 4"/>
          <p:cNvSpPr>
            <a:spLocks noGrp="1"/>
          </p:cNvSpPr>
          <p:nvPr>
            <p:ph type="sldNum" sz="quarter" idx="3"/>
          </p:nvPr>
        </p:nvSpPr>
        <p:spPr>
          <a:xfrm>
            <a:off x="3970339" y="8829675"/>
            <a:ext cx="3038475" cy="465138"/>
          </a:xfrm>
          <a:prstGeom prst="rect">
            <a:avLst/>
          </a:prstGeom>
        </p:spPr>
        <p:txBody>
          <a:bodyPr vert="horz" lIns="91427" tIns="45713" rIns="91427" bIns="45713" rtlCol="0" anchor="b"/>
          <a:lstStyle>
            <a:lvl1pPr algn="r">
              <a:defRPr sz="1200"/>
            </a:lvl1pPr>
          </a:lstStyle>
          <a:p>
            <a:fld id="{D7A139EF-0DD9-4C1A-83B8-2B7BEFD969BE}" type="slidenum">
              <a:rPr lang="en-US" smtClean="0"/>
              <a:t>‹#›</a:t>
            </a:fld>
            <a:endParaRPr lang="en-US"/>
          </a:p>
        </p:txBody>
      </p:sp>
    </p:spTree>
    <p:extLst>
      <p:ext uri="{BB962C8B-B14F-4D97-AF65-F5344CB8AC3E}">
        <p14:creationId xmlns:p14="http://schemas.microsoft.com/office/powerpoint/2010/main" val="22672181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53" tIns="46578" rIns="93153" bIns="46578"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53" tIns="46578" rIns="93153" bIns="46578" rtlCol="0"/>
          <a:lstStyle>
            <a:lvl1pPr algn="r">
              <a:defRPr sz="1200"/>
            </a:lvl1pPr>
          </a:lstStyle>
          <a:p>
            <a:fld id="{A66E33FE-B48E-48B9-AC23-61B01EE84854}" type="datetimeFigureOut">
              <a:rPr lang="en-US" smtClean="0"/>
              <a:t>11/3/2022</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53" tIns="46578" rIns="93153" bIns="46578" rtlCol="0" anchor="ctr"/>
          <a:lstStyle/>
          <a:p>
            <a:endParaRPr lang="en-US"/>
          </a:p>
        </p:txBody>
      </p:sp>
      <p:sp>
        <p:nvSpPr>
          <p:cNvPr id="5" name="Notes Placeholder 4"/>
          <p:cNvSpPr>
            <a:spLocks noGrp="1"/>
          </p:cNvSpPr>
          <p:nvPr>
            <p:ph type="body" sz="quarter" idx="3"/>
          </p:nvPr>
        </p:nvSpPr>
        <p:spPr>
          <a:xfrm>
            <a:off x="438150" y="4415790"/>
            <a:ext cx="6134100" cy="4183380"/>
          </a:xfrm>
          <a:prstGeom prst="rect">
            <a:avLst/>
          </a:prstGeom>
        </p:spPr>
        <p:txBody>
          <a:bodyPr vert="horz" lIns="93153" tIns="46578" rIns="93153" bIns="46578"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53" tIns="46578" rIns="93153" bIns="46578"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53" tIns="46578" rIns="93153" bIns="46578" rtlCol="0" anchor="b"/>
          <a:lstStyle>
            <a:lvl1pPr algn="r">
              <a:defRPr sz="1200"/>
            </a:lvl1pPr>
          </a:lstStyle>
          <a:p>
            <a:fld id="{8C7486CA-7E97-481B-9973-5D636A9AD20C}" type="slidenum">
              <a:rPr lang="en-US" smtClean="0"/>
              <a:t>‹#›</a:t>
            </a:fld>
            <a:endParaRPr lang="en-US"/>
          </a:p>
        </p:txBody>
      </p:sp>
    </p:spTree>
    <p:extLst>
      <p:ext uri="{BB962C8B-B14F-4D97-AF65-F5344CB8AC3E}">
        <p14:creationId xmlns:p14="http://schemas.microsoft.com/office/powerpoint/2010/main" val="3707169387"/>
      </p:ext>
    </p:extLst>
  </p:cSld>
  <p:clrMap bg1="lt1" tx1="dk1" bg2="lt2" tx2="dk2" accent1="accent1" accent2="accent2" accent3="accent3" accent4="accent4" accent5="accent5" accent6="accent6" hlink="hlink" folHlink="folHlink"/>
  <p:notesStyle>
    <a:lvl1pPr marL="0" algn="l" defTabSz="914400" rtl="0" eaLnBrk="1" latinLnBrk="0" hangingPunct="1">
      <a:defRPr sz="3000" kern="1200">
        <a:solidFill>
          <a:schemeClr val="tx1"/>
        </a:solidFill>
        <a:latin typeface="+mn-lt"/>
        <a:ea typeface="+mn-ea"/>
        <a:cs typeface="+mn-cs"/>
      </a:defRPr>
    </a:lvl1pPr>
    <a:lvl2pPr marL="457200" algn="l" defTabSz="914400" rtl="0" eaLnBrk="1" latinLnBrk="0" hangingPunct="1">
      <a:defRPr sz="3000" kern="1200">
        <a:solidFill>
          <a:schemeClr val="tx1"/>
        </a:solidFill>
        <a:latin typeface="+mn-lt"/>
        <a:ea typeface="+mn-ea"/>
        <a:cs typeface="+mn-cs"/>
      </a:defRPr>
    </a:lvl2pPr>
    <a:lvl3pPr marL="914400" algn="l" defTabSz="914400" rtl="0" eaLnBrk="1" latinLnBrk="0" hangingPunct="1">
      <a:defRPr sz="3000" kern="1200">
        <a:solidFill>
          <a:schemeClr val="tx1"/>
        </a:solidFill>
        <a:latin typeface="+mn-lt"/>
        <a:ea typeface="+mn-ea"/>
        <a:cs typeface="+mn-cs"/>
      </a:defRPr>
    </a:lvl3pPr>
    <a:lvl4pPr marL="1371600" algn="l" defTabSz="914400" rtl="0" eaLnBrk="1" latinLnBrk="0" hangingPunct="1">
      <a:defRPr sz="3000" kern="1200">
        <a:solidFill>
          <a:schemeClr val="tx1"/>
        </a:solidFill>
        <a:latin typeface="+mn-lt"/>
        <a:ea typeface="+mn-ea"/>
        <a:cs typeface="+mn-cs"/>
      </a:defRPr>
    </a:lvl4pPr>
    <a:lvl5pPr marL="1828800" algn="l" defTabSz="914400" rtl="0" eaLnBrk="1" latinLnBrk="0" hangingPunct="1">
      <a:defRPr sz="3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700" dirty="0"/>
              <a:t>Hello, and welcome to the first Public Information Centre for the City of London’s Carling Creek Stormwater Management Master Plan. </a:t>
            </a:r>
            <a:endParaRPr lang="en-US" sz="1700" dirty="0"/>
          </a:p>
        </p:txBody>
      </p:sp>
      <p:sp>
        <p:nvSpPr>
          <p:cNvPr id="4" name="Slide Number Placeholder 3"/>
          <p:cNvSpPr>
            <a:spLocks noGrp="1"/>
          </p:cNvSpPr>
          <p:nvPr>
            <p:ph type="sldNum" sz="quarter" idx="10"/>
          </p:nvPr>
        </p:nvSpPr>
        <p:spPr/>
        <p:txBody>
          <a:bodyPr/>
          <a:lstStyle/>
          <a:p>
            <a:fld id="{8C7486CA-7E97-481B-9973-5D636A9AD20C}" type="slidenum">
              <a:rPr lang="en-US" smtClean="0"/>
              <a:t>1</a:t>
            </a:fld>
            <a:endParaRPr lang="en-US" dirty="0"/>
          </a:p>
        </p:txBody>
      </p:sp>
    </p:spTree>
    <p:extLst>
      <p:ext uri="{BB962C8B-B14F-4D97-AF65-F5344CB8AC3E}">
        <p14:creationId xmlns:p14="http://schemas.microsoft.com/office/powerpoint/2010/main" val="322910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r>
              <a:rPr lang="en-CA" sz="1700" dirty="0"/>
              <a:t>I will introduce the project team before we get started.  Monica McVicar is overseeing the Master Plan as the project manager on behalf of the City of London and Nicholas Krygsman is a senior water resources engineer with Matrix Solutions in the role of consultant project manager. The key team members also include Matthew LeGrand, leading the hydrology portion of this study, and Phil Campbell, responsible for providing input into the development of alternative solutions requiring the design of municipal infrastructure. </a:t>
            </a:r>
          </a:p>
          <a:p>
            <a:endParaRPr lang="en-CA" sz="1700" dirty="0"/>
          </a:p>
        </p:txBody>
      </p:sp>
      <p:sp>
        <p:nvSpPr>
          <p:cNvPr id="4" name="Slide Number Placeholder 3"/>
          <p:cNvSpPr>
            <a:spLocks noGrp="1"/>
          </p:cNvSpPr>
          <p:nvPr>
            <p:ph type="sldNum" sz="quarter" idx="5"/>
          </p:nvPr>
        </p:nvSpPr>
        <p:spPr/>
        <p:txBody>
          <a:bodyPr/>
          <a:lstStyle/>
          <a:p>
            <a:fld id="{8C7486CA-7E97-481B-9973-5D636A9AD20C}" type="slidenum">
              <a:rPr lang="en-US" smtClean="0"/>
              <a:t>2</a:t>
            </a:fld>
            <a:endParaRPr lang="en-US"/>
          </a:p>
        </p:txBody>
      </p:sp>
    </p:spTree>
    <p:extLst>
      <p:ext uri="{BB962C8B-B14F-4D97-AF65-F5344CB8AC3E}">
        <p14:creationId xmlns:p14="http://schemas.microsoft.com/office/powerpoint/2010/main" val="4276820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sz="1700" dirty="0"/>
              <a:t>We want to acknowledge that we are on lands traditionally occupied by Indigenous Peoples. They continue to care for this land, they continue to shape the City of London, and we want to show our respect. Hundreds of years after the first treaties were signed, they are still relevant today.</a:t>
            </a:r>
            <a:endParaRPr lang="en-CA" sz="1700" dirty="0"/>
          </a:p>
          <a:p>
            <a:endParaRPr lang="en-CA" sz="1700" dirty="0"/>
          </a:p>
        </p:txBody>
      </p:sp>
      <p:sp>
        <p:nvSpPr>
          <p:cNvPr id="4" name="Slide Number Placeholder 3"/>
          <p:cNvSpPr>
            <a:spLocks noGrp="1"/>
          </p:cNvSpPr>
          <p:nvPr>
            <p:ph type="sldNum" sz="quarter" idx="5"/>
          </p:nvPr>
        </p:nvSpPr>
        <p:spPr/>
        <p:txBody>
          <a:bodyPr/>
          <a:lstStyle/>
          <a:p>
            <a:fld id="{8C7486CA-7E97-481B-9973-5D636A9AD20C}" type="slidenum">
              <a:rPr lang="en-US" smtClean="0"/>
              <a:t>3</a:t>
            </a:fld>
            <a:endParaRPr lang="en-US"/>
          </a:p>
        </p:txBody>
      </p:sp>
    </p:spTree>
    <p:extLst>
      <p:ext uri="{BB962C8B-B14F-4D97-AF65-F5344CB8AC3E}">
        <p14:creationId xmlns:p14="http://schemas.microsoft.com/office/powerpoint/2010/main" val="1442460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CA" sz="1700" dirty="0"/>
              <a:t>In accordance with ongoing public health guidelines, the City of London is hosting public meetings over virtual platforms. This meeting is being hosted as a pre-recorded video to ensure it is available to </a:t>
            </a:r>
            <a:r>
              <a:rPr lang="en-US" sz="1700" dirty="0"/>
              <a:t>review at your own convenience</a:t>
            </a:r>
            <a:r>
              <a:rPr lang="en-CA" sz="1700" dirty="0"/>
              <a:t>. The presentation is approximately 30 minutes long and is available for download at the link in the description as a pdf with the script attached to each slide. Please</a:t>
            </a:r>
            <a:r>
              <a:rPr lang="en-US" sz="1700" dirty="0"/>
              <a:t> take the time to review the entire presentation and provide feedback. </a:t>
            </a:r>
          </a:p>
          <a:p>
            <a:pPr defTabSz="881390">
              <a:defRPr/>
            </a:pPr>
            <a:endParaRPr lang="en-CA" sz="1700" dirty="0">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8C7486CA-7E97-481B-9973-5D636A9AD20C}" type="slidenum">
              <a:rPr lang="en-US" smtClean="0"/>
              <a:t>4</a:t>
            </a:fld>
            <a:endParaRPr lang="en-US"/>
          </a:p>
        </p:txBody>
      </p:sp>
    </p:spTree>
    <p:extLst>
      <p:ext uri="{BB962C8B-B14F-4D97-AF65-F5344CB8AC3E}">
        <p14:creationId xmlns:p14="http://schemas.microsoft.com/office/powerpoint/2010/main" val="10514922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tabLst>
                <a:tab pos="440695" algn="l"/>
              </a:tabLst>
            </a:pPr>
            <a:r>
              <a:rPr lang="en-CA" sz="1700" dirty="0"/>
              <a:t>The agenda for this presentation includes an introduction including project overview and purpose, a review of the provincially recognized Environmental Assessment process, a description of the study area, and a summary of the work completed to date. Following the introduction, I will present a review of the hydrology update portion of the study. Then I will provide a brief overview of some of the stormwater management solutions that are being considered for the Carling Creek watershed. Following that, I will present project-specific objectives and evaluation criteria that will be used to determine the preferred servicing alternative(s) that will fulfil the problem statement.  Lastly, I will outline the next steps in the Municipal Class Environmental Assessment Master Plan process. </a:t>
            </a:r>
          </a:p>
          <a:p>
            <a:pPr>
              <a:tabLst>
                <a:tab pos="440695" algn="l"/>
              </a:tabLst>
            </a:pPr>
            <a:endParaRPr lang="en-CA" sz="1700" dirty="0"/>
          </a:p>
          <a:p>
            <a:endParaRPr lang="en-CA" sz="1700" dirty="0"/>
          </a:p>
        </p:txBody>
      </p:sp>
      <p:sp>
        <p:nvSpPr>
          <p:cNvPr id="4" name="Slide Number Placeholder 3"/>
          <p:cNvSpPr>
            <a:spLocks noGrp="1"/>
          </p:cNvSpPr>
          <p:nvPr>
            <p:ph type="sldNum" sz="quarter" idx="5"/>
          </p:nvPr>
        </p:nvSpPr>
        <p:spPr/>
        <p:txBody>
          <a:bodyPr/>
          <a:lstStyle/>
          <a:p>
            <a:fld id="{8C7486CA-7E97-481B-9973-5D636A9AD20C}" type="slidenum">
              <a:rPr lang="en-US" smtClean="0"/>
              <a:t>5</a:t>
            </a:fld>
            <a:endParaRPr lang="en-US"/>
          </a:p>
        </p:txBody>
      </p:sp>
    </p:spTree>
    <p:extLst>
      <p:ext uri="{BB962C8B-B14F-4D97-AF65-F5344CB8AC3E}">
        <p14:creationId xmlns:p14="http://schemas.microsoft.com/office/powerpoint/2010/main" val="879737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38150" y="4415790"/>
            <a:ext cx="6134100" cy="4570730"/>
          </a:xfrm>
        </p:spPr>
        <p:txBody>
          <a:bodyPr/>
          <a:lstStyle/>
          <a:p>
            <a:pPr defTabSz="881390">
              <a:tabLst>
                <a:tab pos="440695" algn="l"/>
              </a:tabLst>
              <a:defRPr/>
            </a:pPr>
            <a:r>
              <a:rPr lang="en-CA" sz="1700" dirty="0"/>
              <a:t>The downtown core of the City of London continues to evolve and redevelop. Currently, the core area is serviced with a complex system of stormwater infrastructure, some of which has been in existence for more than 100 years. The City initiated the Stormwater Management Master Plan study to plan and prepare for future redevelopment and infrastructure improvement within the downtown area that will address existing and future flooding risk. Through this project, we will assess and characterize existing and potential future flood risk within the Carling Creek watershed.  To do this, we have developed system‑wide storm sewer models that will be used as the primary flood risk management tools both for this project and for the City’s use going forward. These detailed models enable us to evaluate the improvement alternatives’ effectiveness in addressing level of service deficiencies and, comparatively, evaluate those alternatives from a flooding reduction and cost perspective. </a:t>
            </a:r>
          </a:p>
          <a:p>
            <a:pPr defTabSz="881390">
              <a:tabLst>
                <a:tab pos="440695" algn="l"/>
              </a:tabLst>
              <a:defRPr/>
            </a:pPr>
            <a:endParaRPr lang="en-CA" sz="1700" dirty="0"/>
          </a:p>
          <a:p>
            <a:pPr defTabSz="881390">
              <a:tabLst>
                <a:tab pos="440695" algn="l"/>
              </a:tabLst>
              <a:defRPr/>
            </a:pPr>
            <a:r>
              <a:rPr lang="en-CA" sz="1700" dirty="0"/>
              <a:t>Following this flood risk characterization, we will work with the City to develop a long-term flood mitigation implementation and prioritization plan for improvements to the City’s drainage infrastructure. </a:t>
            </a:r>
            <a:r>
              <a:rPr lang="en-US" sz="1700" dirty="0"/>
              <a:t>The Master Plan will ultimately fulfil the requirements of the Environmental Assessment process and allow the City to integrate improvements into other initiatives such as the ongoing Infrastructure Renewal Plan and Bus Rapid Transit program</a:t>
            </a:r>
            <a:r>
              <a:rPr lang="en-CA" sz="1700" dirty="0"/>
              <a:t>.  </a:t>
            </a:r>
          </a:p>
        </p:txBody>
      </p:sp>
      <p:sp>
        <p:nvSpPr>
          <p:cNvPr id="4" name="Slide Number Placeholder 3"/>
          <p:cNvSpPr>
            <a:spLocks noGrp="1"/>
          </p:cNvSpPr>
          <p:nvPr>
            <p:ph type="sldNum" sz="quarter" idx="5"/>
          </p:nvPr>
        </p:nvSpPr>
        <p:spPr/>
        <p:txBody>
          <a:bodyPr/>
          <a:lstStyle/>
          <a:p>
            <a:fld id="{8C7486CA-7E97-481B-9973-5D636A9AD20C}" type="slidenum">
              <a:rPr lang="en-US" smtClean="0"/>
              <a:t>6</a:t>
            </a:fld>
            <a:endParaRPr lang="en-US"/>
          </a:p>
        </p:txBody>
      </p:sp>
    </p:spTree>
    <p:extLst>
      <p:ext uri="{BB962C8B-B14F-4D97-AF65-F5344CB8AC3E}">
        <p14:creationId xmlns:p14="http://schemas.microsoft.com/office/powerpoint/2010/main" val="10726808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tabLst>
                <a:tab pos="440695" algn="l"/>
              </a:tabLst>
            </a:pPr>
            <a:r>
              <a:rPr lang="en-CA" sz="1700" dirty="0"/>
              <a:t>The Stormwater Master Plan is being completed following the provincially recognized Municipal Class Environmental Assessment process.  This process includes up to five phases depending on the type and complexity of the study. A Master Plan consists of Phases 1 and 2 only.  Phase 1 is called Problem and Opportunity. This includes the assessment of existing conditions to identify the “problem” to be remedied and the “opportunities” available within the confines of the project. With this Public Information Centre, we are nearing the completion of Phase 1 of this process.  </a:t>
            </a:r>
          </a:p>
          <a:p>
            <a:pPr defTabSz="881390">
              <a:tabLst>
                <a:tab pos="440695" algn="l"/>
              </a:tabLst>
            </a:pPr>
            <a:endParaRPr lang="en-CA" sz="1700" dirty="0"/>
          </a:p>
          <a:p>
            <a:pPr defTabSz="881390">
              <a:tabLst>
                <a:tab pos="440695" algn="l"/>
              </a:tabLst>
            </a:pPr>
            <a:r>
              <a:rPr lang="en-CA" sz="1700" dirty="0"/>
              <a:t>Phase 2 is called Alternative Solutions.  In this upcoming phase, we will develop and evaluate alternative solutions to address flood risks identified within the City. Following Phase 2, we will have a second Public Information Centre, which will be conducted similarly to this one.  Updates</a:t>
            </a:r>
            <a:r>
              <a:rPr lang="en-US" sz="1700" dirty="0"/>
              <a:t> will be posted in the local newspaper and on the City's project webpage. </a:t>
            </a:r>
            <a:endParaRPr lang="en-CA" sz="1700" dirty="0"/>
          </a:p>
        </p:txBody>
      </p:sp>
      <p:sp>
        <p:nvSpPr>
          <p:cNvPr id="4" name="Slide Number Placeholder 3"/>
          <p:cNvSpPr>
            <a:spLocks noGrp="1"/>
          </p:cNvSpPr>
          <p:nvPr>
            <p:ph type="sldNum" sz="quarter" idx="5"/>
          </p:nvPr>
        </p:nvSpPr>
        <p:spPr/>
        <p:txBody>
          <a:bodyPr/>
          <a:lstStyle/>
          <a:p>
            <a:fld id="{8C7486CA-7E97-481B-9973-5D636A9AD20C}" type="slidenum">
              <a:rPr lang="en-US" smtClean="0"/>
              <a:t>7</a:t>
            </a:fld>
            <a:endParaRPr lang="en-US"/>
          </a:p>
        </p:txBody>
      </p:sp>
    </p:spTree>
    <p:extLst>
      <p:ext uri="{BB962C8B-B14F-4D97-AF65-F5344CB8AC3E}">
        <p14:creationId xmlns:p14="http://schemas.microsoft.com/office/powerpoint/2010/main" val="34757719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tabLst>
                <a:tab pos="440695" algn="l"/>
              </a:tabLst>
              <a:defRPr/>
            </a:pPr>
            <a:r>
              <a:rPr lang="en-US" sz="1700" dirty="0"/>
              <a:t>The Problem and Opportunity Statement for this project is as follows:</a:t>
            </a:r>
          </a:p>
          <a:p>
            <a:pPr defTabSz="881390">
              <a:tabLst>
                <a:tab pos="440695" algn="l"/>
              </a:tabLst>
              <a:defRPr/>
            </a:pPr>
            <a:endParaRPr lang="en-US" sz="1700" dirty="0"/>
          </a:p>
          <a:p>
            <a:pPr defTabSz="881390">
              <a:tabLst>
                <a:tab pos="440695" algn="l"/>
              </a:tabLst>
              <a:defRPr/>
            </a:pPr>
            <a:r>
              <a:rPr lang="en-US" sz="1700" dirty="0"/>
              <a:t>The City of London is undertaking a Stormwater Management Master Plan for the Carling Creek Watershed. The Master Plan will develop a long-term stormwater management strategy that addresses stormwater servicing deficiencies, surface flooding, and infrastructure renewal for existing and future land use within the area described as the “core” of the City of London.</a:t>
            </a:r>
            <a:endParaRPr lang="en-CA" sz="17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defTabSz="881390">
              <a:tabLst>
                <a:tab pos="440695" algn="l"/>
              </a:tabLst>
              <a:defRPr/>
            </a:pPr>
            <a:endParaRPr lang="en-US" sz="1700" dirty="0"/>
          </a:p>
          <a:p>
            <a:pPr defTabSz="881390">
              <a:tabLst>
                <a:tab pos="440695" algn="l"/>
              </a:tabLst>
              <a:defRPr/>
            </a:pPr>
            <a:r>
              <a:rPr lang="en-US" sz="1700" dirty="0"/>
              <a:t>This statement was developed based on findings throughout Phase 1 of the Master Plan process. </a:t>
            </a:r>
            <a:endParaRPr lang="en-CA" sz="1700" dirty="0"/>
          </a:p>
          <a:p>
            <a:endParaRPr lang="en-CA" sz="1700" dirty="0"/>
          </a:p>
        </p:txBody>
      </p:sp>
      <p:sp>
        <p:nvSpPr>
          <p:cNvPr id="4" name="Slide Number Placeholder 3"/>
          <p:cNvSpPr>
            <a:spLocks noGrp="1"/>
          </p:cNvSpPr>
          <p:nvPr>
            <p:ph type="sldNum" sz="quarter" idx="5"/>
          </p:nvPr>
        </p:nvSpPr>
        <p:spPr/>
        <p:txBody>
          <a:bodyPr/>
          <a:lstStyle/>
          <a:p>
            <a:fld id="{8C7486CA-7E97-481B-9973-5D636A9AD20C}" type="slidenum">
              <a:rPr lang="en-US" smtClean="0"/>
              <a:t>8</a:t>
            </a:fld>
            <a:endParaRPr lang="en-US"/>
          </a:p>
        </p:txBody>
      </p:sp>
    </p:spTree>
    <p:extLst>
      <p:ext uri="{BB962C8B-B14F-4D97-AF65-F5344CB8AC3E}">
        <p14:creationId xmlns:p14="http://schemas.microsoft.com/office/powerpoint/2010/main" val="309498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tabLst>
                <a:tab pos="440695" algn="l"/>
              </a:tabLst>
            </a:pPr>
            <a:r>
              <a:rPr lang="en-CA" sz="1700" dirty="0"/>
              <a:t>Next I will provide an overview of the Carling Creek watershed.</a:t>
            </a:r>
          </a:p>
        </p:txBody>
      </p:sp>
      <p:sp>
        <p:nvSpPr>
          <p:cNvPr id="4" name="Slide Number Placeholder 3"/>
          <p:cNvSpPr>
            <a:spLocks noGrp="1"/>
          </p:cNvSpPr>
          <p:nvPr>
            <p:ph type="sldNum" sz="quarter" idx="5"/>
          </p:nvPr>
        </p:nvSpPr>
        <p:spPr/>
        <p:txBody>
          <a:bodyPr/>
          <a:lstStyle/>
          <a:p>
            <a:fld id="{8C7486CA-7E97-481B-9973-5D636A9AD20C}" type="slidenum">
              <a:rPr lang="en-US" smtClean="0"/>
              <a:t>9</a:t>
            </a:fld>
            <a:endParaRPr lang="en-US"/>
          </a:p>
        </p:txBody>
      </p:sp>
    </p:spTree>
    <p:extLst>
      <p:ext uri="{BB962C8B-B14F-4D97-AF65-F5344CB8AC3E}">
        <p14:creationId xmlns:p14="http://schemas.microsoft.com/office/powerpoint/2010/main" val="23482220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r>
              <a:rPr lang="en-US" sz="1700" dirty="0">
                <a:ea typeface="Calibri" panose="020F0502020204030204" pitchFamily="34" charset="0"/>
                <a:cs typeface="Times New Roman" panose="02020603050405020304" pitchFamily="18" charset="0"/>
              </a:rPr>
              <a:t>Carling Creek is a historic watercourse that flows west through the downtown “core” of the City of London. Dating back nearly 150 years, Carling Creek has evolved from a natural creek to an urban waterway, to an almost completely enclosed stormwater drainage system. </a:t>
            </a:r>
          </a:p>
          <a:p>
            <a:pPr marL="0" lvl="1"/>
            <a:endParaRPr lang="en-US" sz="1700" dirty="0">
              <a:ea typeface="Calibri" panose="020F0502020204030204" pitchFamily="34" charset="0"/>
              <a:cs typeface="Times New Roman" panose="02020603050405020304" pitchFamily="18" charset="0"/>
            </a:endParaRPr>
          </a:p>
          <a:p>
            <a:pPr marL="0" lvl="1"/>
            <a:r>
              <a:rPr lang="en-US" sz="1700" dirty="0">
                <a:ea typeface="Calibri" panose="020F0502020204030204" pitchFamily="34" charset="0"/>
                <a:cs typeface="Times New Roman" panose="02020603050405020304" pitchFamily="18" charset="0"/>
              </a:rPr>
              <a:t>The evolution of the watercourse, which at one point involved the construction of a dam across Richmond Street and the creation of a waterbody historically referred to as Lake Horn, has resulted in obstructed overland flow paths and flooding problems throughout the watershed.</a:t>
            </a:r>
            <a:endParaRPr lang="en-CA" sz="1700" dirty="0"/>
          </a:p>
          <a:p>
            <a:pPr marL="495782" lvl="1"/>
            <a:endParaRPr lang="en-CA" sz="1700" dirty="0"/>
          </a:p>
        </p:txBody>
      </p:sp>
      <p:sp>
        <p:nvSpPr>
          <p:cNvPr id="4" name="Slide Number Placeholder 3"/>
          <p:cNvSpPr>
            <a:spLocks noGrp="1"/>
          </p:cNvSpPr>
          <p:nvPr>
            <p:ph type="sldNum" sz="quarter" idx="5"/>
          </p:nvPr>
        </p:nvSpPr>
        <p:spPr/>
        <p:txBody>
          <a:bodyPr/>
          <a:lstStyle/>
          <a:p>
            <a:fld id="{8C7486CA-7E97-481B-9973-5D636A9AD20C}" type="slidenum">
              <a:rPr lang="en-US" smtClean="0"/>
              <a:t>10</a:t>
            </a:fld>
            <a:endParaRPr lang="en-US"/>
          </a:p>
        </p:txBody>
      </p:sp>
    </p:spTree>
    <p:extLst>
      <p:ext uri="{BB962C8B-B14F-4D97-AF65-F5344CB8AC3E}">
        <p14:creationId xmlns:p14="http://schemas.microsoft.com/office/powerpoint/2010/main" val="27154616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r>
              <a:rPr lang="en-US" sz="1700" dirty="0">
                <a:ea typeface="Calibri" panose="020F0502020204030204" pitchFamily="34" charset="0"/>
                <a:cs typeface="Times New Roman" panose="02020603050405020304" pitchFamily="18" charset="0"/>
              </a:rPr>
              <a:t>The Carling Creek watershed is divided into two sections: a northern branch commonly referred to as Trunk A and a southern branch, which is comprised of two main trunk sewers, referred to as Trunk B and Trunk C. </a:t>
            </a:r>
          </a:p>
          <a:p>
            <a:pPr marL="0" lvl="1"/>
            <a:endParaRPr lang="en-US" sz="1700" dirty="0">
              <a:ea typeface="Calibri" panose="020F0502020204030204" pitchFamily="34" charset="0"/>
              <a:cs typeface="Times New Roman" panose="02020603050405020304" pitchFamily="18" charset="0"/>
            </a:endParaRPr>
          </a:p>
          <a:p>
            <a:pPr marL="0" lvl="1"/>
            <a:r>
              <a:rPr lang="en-US" sz="1700" dirty="0">
                <a:ea typeface="Calibri" panose="020F0502020204030204" pitchFamily="34" charset="0"/>
                <a:cs typeface="Times New Roman" panose="02020603050405020304" pitchFamily="18" charset="0"/>
              </a:rPr>
              <a:t>All three branches of the Carling Creek drainage system have a history of surface water flooding within the municipal road right-of-way and private properties. </a:t>
            </a:r>
          </a:p>
        </p:txBody>
      </p:sp>
      <p:sp>
        <p:nvSpPr>
          <p:cNvPr id="4" name="Slide Number Placeholder 3"/>
          <p:cNvSpPr>
            <a:spLocks noGrp="1"/>
          </p:cNvSpPr>
          <p:nvPr>
            <p:ph type="sldNum" sz="quarter" idx="5"/>
          </p:nvPr>
        </p:nvSpPr>
        <p:spPr/>
        <p:txBody>
          <a:bodyPr/>
          <a:lstStyle/>
          <a:p>
            <a:fld id="{8C7486CA-7E97-481B-9973-5D636A9AD20C}" type="slidenum">
              <a:rPr lang="en-US" smtClean="0"/>
              <a:t>11</a:t>
            </a:fld>
            <a:endParaRPr lang="en-US"/>
          </a:p>
        </p:txBody>
      </p:sp>
    </p:spTree>
    <p:extLst>
      <p:ext uri="{BB962C8B-B14F-4D97-AF65-F5344CB8AC3E}">
        <p14:creationId xmlns:p14="http://schemas.microsoft.com/office/powerpoint/2010/main" val="4192714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tabLst>
                <a:tab pos="440695" algn="l"/>
              </a:tabLst>
            </a:pPr>
            <a:r>
              <a:rPr lang="en-CA" sz="1700" dirty="0"/>
              <a:t>The study area for this project includes a significant portion of the downtown core of the City of London. The study area is indicated by the black polygon on the map. Some of the modelling and flooding analyses extend beyond the Carling Creek watershed boundary. This ensures we can adequately assess features and conditions near the edge of the study area.  As shown on the figure, there is reported flooding throughout the study area and chronic ponding locations along major transportation corridors throughout the downtown area.  The Carling Creek Stormwater Management Master Plan aims to address flooding risk and provide a long-term plan that will facilitate redevelopment and infrastructure improvement/renewal in the downtown core.</a:t>
            </a:r>
          </a:p>
          <a:p>
            <a:pPr defTabSz="881390">
              <a:tabLst>
                <a:tab pos="440695" algn="l"/>
              </a:tabLst>
            </a:pPr>
            <a:endParaRPr lang="en-CA" sz="1700" dirty="0"/>
          </a:p>
          <a:p>
            <a:pPr defTabSz="881390">
              <a:tabLst>
                <a:tab pos="440695" algn="l"/>
              </a:tabLst>
            </a:pPr>
            <a:r>
              <a:rPr lang="en-CA" sz="1700" dirty="0"/>
              <a:t>The study area falls with the jurisdiction of the Upper Thames River Conservation Authority. </a:t>
            </a:r>
          </a:p>
        </p:txBody>
      </p:sp>
      <p:sp>
        <p:nvSpPr>
          <p:cNvPr id="4" name="Slide Number Placeholder 3"/>
          <p:cNvSpPr>
            <a:spLocks noGrp="1"/>
          </p:cNvSpPr>
          <p:nvPr>
            <p:ph type="sldNum" sz="quarter" idx="5"/>
          </p:nvPr>
        </p:nvSpPr>
        <p:spPr/>
        <p:txBody>
          <a:bodyPr/>
          <a:lstStyle/>
          <a:p>
            <a:fld id="{8C7486CA-7E97-481B-9973-5D636A9AD20C}" type="slidenum">
              <a:rPr lang="en-US" smtClean="0"/>
              <a:t>12</a:t>
            </a:fld>
            <a:endParaRPr lang="en-US"/>
          </a:p>
        </p:txBody>
      </p:sp>
    </p:spTree>
    <p:extLst>
      <p:ext uri="{BB962C8B-B14F-4D97-AF65-F5344CB8AC3E}">
        <p14:creationId xmlns:p14="http://schemas.microsoft.com/office/powerpoint/2010/main" val="26776549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tabLst>
                <a:tab pos="440695" algn="l"/>
              </a:tabLst>
            </a:pPr>
            <a:r>
              <a:rPr lang="en-CA" sz="1700" dirty="0"/>
              <a:t>Next I will provide an overview of the hydrology update for the Carling Creek watershed.</a:t>
            </a:r>
          </a:p>
        </p:txBody>
      </p:sp>
      <p:sp>
        <p:nvSpPr>
          <p:cNvPr id="4" name="Slide Number Placeholder 3"/>
          <p:cNvSpPr>
            <a:spLocks noGrp="1"/>
          </p:cNvSpPr>
          <p:nvPr>
            <p:ph type="sldNum" sz="quarter" idx="5"/>
          </p:nvPr>
        </p:nvSpPr>
        <p:spPr/>
        <p:txBody>
          <a:bodyPr/>
          <a:lstStyle/>
          <a:p>
            <a:fld id="{8C7486CA-7E97-481B-9973-5D636A9AD20C}" type="slidenum">
              <a:rPr lang="en-US" smtClean="0"/>
              <a:t>13</a:t>
            </a:fld>
            <a:endParaRPr lang="en-US"/>
          </a:p>
        </p:txBody>
      </p:sp>
    </p:spTree>
    <p:extLst>
      <p:ext uri="{BB962C8B-B14F-4D97-AF65-F5344CB8AC3E}">
        <p14:creationId xmlns:p14="http://schemas.microsoft.com/office/powerpoint/2010/main" val="23016899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38150" y="4415790"/>
            <a:ext cx="6134100" cy="4414177"/>
          </a:xfrm>
        </p:spPr>
        <p:txBody>
          <a:bodyPr/>
          <a:lstStyle/>
          <a:p>
            <a:pPr defTabSz="881390">
              <a:tabLst>
                <a:tab pos="440695" algn="l"/>
              </a:tabLst>
            </a:pPr>
            <a:r>
              <a:rPr lang="en-CA" sz="1700" dirty="0"/>
              <a:t>The completed urban drainage assessment is based on an integrated model considering overland topography and flow, ditches, culverts, sewer inlets (such as catch basins and ditch inlets), and the sewer pipes. These components work in an interconnected way, both in real life and in the model. Runoff from rainfall events enters the storm sewer (known as the minor system) through catch basins and ditch inlets. Flow beyond the capacity of the inlet (the catch basin opening) will pond or travel on the surface and along roads. When the sewer is full, surcharge occurs and the water travels out of the full sewer onto the road. The flow in the sewer will continue downstream to outlet in a river or stormwater management pond. Flow on the surface will travel in downhill directions based on the topography.  It will be recaptured into the sewer system if it passes a catch basin with available capacity, or it will continue to flow overland to a ditch or creek. </a:t>
            </a:r>
          </a:p>
          <a:p>
            <a:pPr defTabSz="881390">
              <a:tabLst>
                <a:tab pos="440695" algn="l"/>
              </a:tabLst>
              <a:defRPr/>
            </a:pPr>
            <a:endParaRPr lang="en-CA" sz="1700" dirty="0"/>
          </a:p>
          <a:p>
            <a:pPr defTabSz="881390">
              <a:tabLst>
                <a:tab pos="440695" algn="l"/>
              </a:tabLst>
              <a:defRPr/>
            </a:pPr>
            <a:r>
              <a:rPr lang="en-CA" sz="1700" dirty="0"/>
              <a:t>The City has developed models of the storm and combined sewers within the area commonly referred to as the downtown Core. This includes a majority of the Carling Creek watershed. The project team has expanded this model to assess the existing conditions of the sewers and identify areas of higher flood risk within the Carling Creek watershed.  In future tasks of this project, we will use this model to evaluate mitigation options to reduce the flood risk in identified areas. The model was previously validated using the rainfall and available flow monitoring data to confirm the results are appropriate. The stormwater collection systems are most impacted by short-duration, high-intensity rainfalls, like summer thunderstorms. </a:t>
            </a:r>
          </a:p>
        </p:txBody>
      </p:sp>
      <p:sp>
        <p:nvSpPr>
          <p:cNvPr id="4" name="Slide Number Placeholder 3"/>
          <p:cNvSpPr>
            <a:spLocks noGrp="1"/>
          </p:cNvSpPr>
          <p:nvPr>
            <p:ph type="sldNum" sz="quarter" idx="5"/>
          </p:nvPr>
        </p:nvSpPr>
        <p:spPr/>
        <p:txBody>
          <a:bodyPr/>
          <a:lstStyle/>
          <a:p>
            <a:fld id="{8C7486CA-7E97-481B-9973-5D636A9AD20C}" type="slidenum">
              <a:rPr lang="en-US" smtClean="0"/>
              <a:t>14</a:t>
            </a:fld>
            <a:endParaRPr lang="en-US"/>
          </a:p>
        </p:txBody>
      </p:sp>
    </p:spTree>
    <p:extLst>
      <p:ext uri="{BB962C8B-B14F-4D97-AF65-F5344CB8AC3E}">
        <p14:creationId xmlns:p14="http://schemas.microsoft.com/office/powerpoint/2010/main" val="41051423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tabLst>
                <a:tab pos="440695" algn="l"/>
              </a:tabLst>
              <a:defRPr/>
            </a:pPr>
            <a:r>
              <a:rPr lang="en-US" sz="1700" dirty="0"/>
              <a:t>Since the initial Carling Creek (core area) </a:t>
            </a:r>
            <a:r>
              <a:rPr lang="en-US" sz="1700" dirty="0" err="1"/>
              <a:t>InfoWorks</a:t>
            </a:r>
            <a:r>
              <a:rPr lang="en-US" sz="1700" dirty="0"/>
              <a:t> model was developed, there have been a number of construction projects either completed, initiated, or planned to be complete in the immediate future.  In order to represent the hydrologic characteristics of Carling Creek, a detailed update of the </a:t>
            </a:r>
            <a:r>
              <a:rPr lang="en-US" sz="1700" dirty="0" err="1"/>
              <a:t>InfoWorks</a:t>
            </a:r>
            <a:r>
              <a:rPr lang="en-US" sz="1700" dirty="0"/>
              <a:t> model was undertaken. The model updates include the following key infrastructure renewal and improvement projects:</a:t>
            </a:r>
          </a:p>
          <a:p>
            <a:pPr defTabSz="881390">
              <a:tabLst>
                <a:tab pos="440695" algn="l"/>
              </a:tabLst>
              <a:defRPr/>
            </a:pPr>
            <a:endParaRPr lang="en-US" sz="1700" dirty="0"/>
          </a:p>
          <a:p>
            <a:pPr marL="165261" indent="-165261">
              <a:buFont typeface="Arial" panose="020B0604020202020204" pitchFamily="34" charset="0"/>
              <a:buChar char="•"/>
            </a:pPr>
            <a:r>
              <a:rPr lang="en-CA" sz="1700" dirty="0"/>
              <a:t>the Adelaide Street Grade Separation Project (shown in the graphic)</a:t>
            </a:r>
          </a:p>
          <a:p>
            <a:pPr marL="165261" indent="-165261">
              <a:buFont typeface="Arial" panose="020B0604020202020204" pitchFamily="34" charset="0"/>
              <a:buChar char="•"/>
            </a:pPr>
            <a:r>
              <a:rPr lang="en-CA" sz="1700" dirty="0"/>
              <a:t>roadway and sewer improvements throughout Old East Village</a:t>
            </a:r>
          </a:p>
          <a:p>
            <a:pPr marL="165261" indent="-165261">
              <a:buFont typeface="Arial" panose="020B0604020202020204" pitchFamily="34" charset="0"/>
              <a:buChar char="•"/>
            </a:pPr>
            <a:r>
              <a:rPr lang="en-CA" sz="1700" dirty="0"/>
              <a:t>proposed storm servicing improvements along William Street in Old North</a:t>
            </a:r>
          </a:p>
          <a:p>
            <a:pPr marL="165261" indent="-165261">
              <a:buFont typeface="Arial" panose="020B0604020202020204" pitchFamily="34" charset="0"/>
              <a:buChar char="•"/>
            </a:pPr>
            <a:r>
              <a:rPr lang="en-CA" sz="1700" dirty="0"/>
              <a:t>proposed Bus Rapid Transit-related improvements along the York Street corridor (particularly at Rectory Street)</a:t>
            </a:r>
          </a:p>
        </p:txBody>
      </p:sp>
      <p:sp>
        <p:nvSpPr>
          <p:cNvPr id="4" name="Slide Number Placeholder 3"/>
          <p:cNvSpPr>
            <a:spLocks noGrp="1"/>
          </p:cNvSpPr>
          <p:nvPr>
            <p:ph type="sldNum" sz="quarter" idx="5"/>
          </p:nvPr>
        </p:nvSpPr>
        <p:spPr/>
        <p:txBody>
          <a:bodyPr/>
          <a:lstStyle/>
          <a:p>
            <a:fld id="{8C7486CA-7E97-481B-9973-5D636A9AD20C}" type="slidenum">
              <a:rPr lang="en-US" smtClean="0"/>
              <a:t>15</a:t>
            </a:fld>
            <a:endParaRPr lang="en-US"/>
          </a:p>
        </p:txBody>
      </p:sp>
    </p:spTree>
    <p:extLst>
      <p:ext uri="{BB962C8B-B14F-4D97-AF65-F5344CB8AC3E}">
        <p14:creationId xmlns:p14="http://schemas.microsoft.com/office/powerpoint/2010/main" val="29903787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38150" y="4415790"/>
            <a:ext cx="6134100" cy="4878997"/>
          </a:xfrm>
        </p:spPr>
        <p:txBody>
          <a:bodyPr/>
          <a:lstStyle/>
          <a:p>
            <a:r>
              <a:rPr lang="en-CA" sz="1700" b="1" dirty="0"/>
              <a:t>Carling Creek Northern Branch </a:t>
            </a:r>
            <a:r>
              <a:rPr lang="en-CA" sz="1700" dirty="0"/>
              <a:t>encompasses a drainage area of approximately 2.25 km</a:t>
            </a:r>
            <a:r>
              <a:rPr lang="en-CA" sz="1700" baseline="30000" dirty="0"/>
              <a:t>2</a:t>
            </a:r>
            <a:r>
              <a:rPr lang="en-CA" sz="1700" dirty="0"/>
              <a:t>.</a:t>
            </a:r>
            <a:r>
              <a:rPr lang="en-CA" sz="1700" baseline="30000" dirty="0"/>
              <a:t> </a:t>
            </a:r>
            <a:r>
              <a:rPr lang="en-CA" sz="1700" dirty="0"/>
              <a:t>The northern branch of the storm sewer flows east-to-west through Old North, crossing Oxford Street, and connects with the main branch of Carling Creek. The storm sewer system services mixed land use along Oxford, with primarily residential properties located to the north of the Oxford Street corridor. Infrastructure ranges in age from 4 to 120 years old.</a:t>
            </a:r>
          </a:p>
          <a:p>
            <a:endParaRPr lang="en-CA" sz="1700" dirty="0"/>
          </a:p>
          <a:p>
            <a:r>
              <a:rPr lang="en-CA" sz="1700" b="1" dirty="0"/>
              <a:t>Carling Creek Southern Branch</a:t>
            </a:r>
            <a:r>
              <a:rPr lang="en-CA" sz="1700" dirty="0"/>
              <a:t> encompasses a drainage area of approximately 2.76 km</a:t>
            </a:r>
            <a:r>
              <a:rPr lang="en-CA" sz="1700" baseline="30000" dirty="0"/>
              <a:t>2</a:t>
            </a:r>
            <a:r>
              <a:rPr lang="en-CA" sz="1700" dirty="0"/>
              <a:t>.</a:t>
            </a:r>
            <a:r>
              <a:rPr lang="en-CA" sz="1700" baseline="30000" dirty="0"/>
              <a:t> </a:t>
            </a:r>
            <a:r>
              <a:rPr lang="en-CA" sz="1700" dirty="0"/>
              <a:t>The southern branch of Carling Creek flows east-to-west through a portion of Old East Village, snaking along sections of Lorne Avenue, William Street, Central Avenue, Pall Mall, and Mill Street. The main branch of the Carling Creek storm sewer system discharges to the North Thames River within Harris Park (south of Oxford Street). The storm sewer system services mixed land use including commercial, institutional, and residential properties. Infrastructure ranges in age from 5 to 120 years old.</a:t>
            </a:r>
          </a:p>
        </p:txBody>
      </p:sp>
      <p:sp>
        <p:nvSpPr>
          <p:cNvPr id="4" name="Slide Number Placeholder 3"/>
          <p:cNvSpPr>
            <a:spLocks noGrp="1"/>
          </p:cNvSpPr>
          <p:nvPr>
            <p:ph type="sldNum" sz="quarter" idx="5"/>
          </p:nvPr>
        </p:nvSpPr>
        <p:spPr/>
        <p:txBody>
          <a:bodyPr/>
          <a:lstStyle/>
          <a:p>
            <a:fld id="{8C7486CA-7E97-481B-9973-5D636A9AD20C}" type="slidenum">
              <a:rPr lang="en-US" smtClean="0"/>
              <a:t>16</a:t>
            </a:fld>
            <a:endParaRPr lang="en-US"/>
          </a:p>
        </p:txBody>
      </p:sp>
    </p:spTree>
    <p:extLst>
      <p:ext uri="{BB962C8B-B14F-4D97-AF65-F5344CB8AC3E}">
        <p14:creationId xmlns:p14="http://schemas.microsoft.com/office/powerpoint/2010/main" val="616402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38150" y="4415790"/>
            <a:ext cx="6134100" cy="4733048"/>
          </a:xfrm>
        </p:spPr>
        <p:txBody>
          <a:bodyPr/>
          <a:lstStyle/>
          <a:p>
            <a:r>
              <a:rPr lang="en-CA" sz="1700" dirty="0"/>
              <a:t>The Carling Creek Stormwater Master Plan study has progressed through the background review and model review phases in 2021 and 2022.  The work to date has focused on updating the </a:t>
            </a:r>
            <a:r>
              <a:rPr lang="en-CA" sz="1700" dirty="0" err="1"/>
              <a:t>InfoWorks</a:t>
            </a:r>
            <a:r>
              <a:rPr lang="en-CA" sz="1700" dirty="0"/>
              <a:t> hydrologic/hydraulic model and understanding existing conditions/level of service of storm drainage infrastructure.  To date, the model has been used to confirm locations of historical flooding and identify areas of potential flooding risk under a range of design storm events.  A significant amount of time has been spent updating the model to reflect recently constructed municipal infrastructure in Old North and Old East Village and proposed infrastructure along Adelaide Street and York Street.  The assessment of the performance of infrastructure impacted by these projects has also been completed as part of this project.  Modelling results generally match areas of historic flooding and identify the main branches of the Carling Creek storm sewer as having deficient capacity to convey the City of London “standard” 1:2-year storm event.  </a:t>
            </a:r>
          </a:p>
          <a:p>
            <a:pPr defTabSz="881390">
              <a:tabLst>
                <a:tab pos="440695" algn="l"/>
              </a:tabLst>
            </a:pPr>
            <a:endParaRPr lang="en-CA" sz="1700" dirty="0"/>
          </a:p>
        </p:txBody>
      </p:sp>
      <p:sp>
        <p:nvSpPr>
          <p:cNvPr id="4" name="Slide Number Placeholder 3"/>
          <p:cNvSpPr>
            <a:spLocks noGrp="1"/>
          </p:cNvSpPr>
          <p:nvPr>
            <p:ph type="sldNum" sz="quarter" idx="5"/>
          </p:nvPr>
        </p:nvSpPr>
        <p:spPr/>
        <p:txBody>
          <a:bodyPr/>
          <a:lstStyle/>
          <a:p>
            <a:fld id="{8C7486CA-7E97-481B-9973-5D636A9AD20C}" type="slidenum">
              <a:rPr lang="en-US" smtClean="0"/>
              <a:t>17</a:t>
            </a:fld>
            <a:endParaRPr lang="en-US"/>
          </a:p>
        </p:txBody>
      </p:sp>
    </p:spTree>
    <p:extLst>
      <p:ext uri="{BB962C8B-B14F-4D97-AF65-F5344CB8AC3E}">
        <p14:creationId xmlns:p14="http://schemas.microsoft.com/office/powerpoint/2010/main" val="23741417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38150" y="4415790"/>
            <a:ext cx="6134100" cy="4703536"/>
          </a:xfrm>
        </p:spPr>
        <p:txBody>
          <a:bodyPr/>
          <a:lstStyle/>
          <a:p>
            <a:pPr defTabSz="881390">
              <a:tabLst>
                <a:tab pos="440695" algn="l"/>
              </a:tabLst>
              <a:defRPr/>
            </a:pPr>
            <a:r>
              <a:rPr lang="en-CA" sz="1700" dirty="0"/>
              <a:t>Peak flows were estimated for a range of flood events. </a:t>
            </a:r>
            <a:r>
              <a:rPr lang="en-US" sz="1700" dirty="0"/>
              <a:t>Flood events are described by the annual probability of occurring. For example, a 100-year flood event means a flood of a magnitude that has a 1 in 100, or 1%, chance of happening every year. A 5-year flood event, means a flood of a magnitude that has a 1 in 5, or 20%, chance of happening every year.</a:t>
            </a:r>
          </a:p>
          <a:p>
            <a:pPr defTabSz="881390">
              <a:tabLst>
                <a:tab pos="440695" algn="l"/>
              </a:tabLst>
              <a:defRPr/>
            </a:pPr>
            <a:endParaRPr lang="en-US" sz="1700" dirty="0"/>
          </a:p>
          <a:p>
            <a:pPr defTabSz="881390">
              <a:tabLst>
                <a:tab pos="440695" algn="l"/>
              </a:tabLst>
              <a:defRPr/>
            </a:pPr>
            <a:r>
              <a:rPr lang="en-CA" sz="1700" dirty="0"/>
              <a:t>The calibrated model was used to run the design storm events under existing and planned land use conditions. We simulated the 1:5- through 1:100-year storm events. The graphic illustrates the areas identified as having a flood risk under the 1:5-year storm event.  These areas correlate to historically noted private property and municipal right-of-way flooding.  The updated Carling Creek model will be used to assess potential improvement alternatives and evaluate those alternatives’ effectiveness in reducing flooding impacts within the downtown core.</a:t>
            </a:r>
          </a:p>
          <a:p>
            <a:pPr defTabSz="914266">
              <a:defRPr/>
            </a:pPr>
            <a:endParaRPr lang="en-CA" sz="1700" dirty="0"/>
          </a:p>
          <a:p>
            <a:endParaRPr lang="en-CA" sz="1700" dirty="0"/>
          </a:p>
        </p:txBody>
      </p:sp>
      <p:sp>
        <p:nvSpPr>
          <p:cNvPr id="4" name="Slide Number Placeholder 3"/>
          <p:cNvSpPr>
            <a:spLocks noGrp="1"/>
          </p:cNvSpPr>
          <p:nvPr>
            <p:ph type="sldNum" sz="quarter" idx="5"/>
          </p:nvPr>
        </p:nvSpPr>
        <p:spPr/>
        <p:txBody>
          <a:bodyPr/>
          <a:lstStyle/>
          <a:p>
            <a:fld id="{8C7486CA-7E97-481B-9973-5D636A9AD20C}" type="slidenum">
              <a:rPr lang="en-US" smtClean="0"/>
              <a:t>18</a:t>
            </a:fld>
            <a:endParaRPr lang="en-US"/>
          </a:p>
        </p:txBody>
      </p:sp>
    </p:spTree>
    <p:extLst>
      <p:ext uri="{BB962C8B-B14F-4D97-AF65-F5344CB8AC3E}">
        <p14:creationId xmlns:p14="http://schemas.microsoft.com/office/powerpoint/2010/main" val="2567475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tabLst>
                <a:tab pos="440695" algn="l"/>
              </a:tabLst>
            </a:pPr>
            <a:r>
              <a:rPr lang="en-CA" sz="1700" dirty="0"/>
              <a:t>Before we review stormwater management servicing alternatives, I will provide a short overview of some of the general stormwater management solutions that are typically used to address servicing improvements in urban settings.  </a:t>
            </a:r>
          </a:p>
        </p:txBody>
      </p:sp>
      <p:sp>
        <p:nvSpPr>
          <p:cNvPr id="4" name="Slide Number Placeholder 3"/>
          <p:cNvSpPr>
            <a:spLocks noGrp="1"/>
          </p:cNvSpPr>
          <p:nvPr>
            <p:ph type="sldNum" sz="quarter" idx="5"/>
          </p:nvPr>
        </p:nvSpPr>
        <p:spPr/>
        <p:txBody>
          <a:bodyPr/>
          <a:lstStyle/>
          <a:p>
            <a:fld id="{8C7486CA-7E97-481B-9973-5D636A9AD20C}" type="slidenum">
              <a:rPr lang="en-US" smtClean="0"/>
              <a:t>19</a:t>
            </a:fld>
            <a:endParaRPr lang="en-US"/>
          </a:p>
        </p:txBody>
      </p:sp>
    </p:spTree>
    <p:extLst>
      <p:ext uri="{BB962C8B-B14F-4D97-AF65-F5344CB8AC3E}">
        <p14:creationId xmlns:p14="http://schemas.microsoft.com/office/powerpoint/2010/main" val="18880940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38150" y="4415790"/>
            <a:ext cx="6134100" cy="4414177"/>
          </a:xfrm>
        </p:spPr>
        <p:txBody>
          <a:bodyPr/>
          <a:lstStyle/>
          <a:p>
            <a:pPr>
              <a:lnSpc>
                <a:spcPct val="107000"/>
              </a:lnSpc>
              <a:spcAft>
                <a:spcPts val="771"/>
              </a:spcAft>
            </a:pPr>
            <a:r>
              <a:rPr lang="en-CA" sz="1700" dirty="0">
                <a:ea typeface="Calibri" panose="020F0502020204030204" pitchFamily="34" charset="0"/>
                <a:cs typeface="Times New Roman" panose="02020603050405020304" pitchFamily="18" charset="0"/>
              </a:rPr>
              <a:t>Bioretention Cells are topographic depressions used to store and infiltrate stormwater. Cells contain natural vegetation to enhance attenuation and infiltration of stormwater and provide both quality and quantity control. There are typically multiple ground layers with the lowest layer designed as a gravel lining. Smaller cells without a gravel lining are sometimes referred to as rain gardens. Underdrains are sometimes included to allow for the redirection of groundwater. </a:t>
            </a:r>
          </a:p>
          <a:p>
            <a:pPr>
              <a:lnSpc>
                <a:spcPct val="107000"/>
              </a:lnSpc>
              <a:spcAft>
                <a:spcPts val="771"/>
              </a:spcAft>
            </a:pPr>
            <a:endParaRPr lang="en-CA" sz="1700" dirty="0">
              <a:ea typeface="Calibri" panose="020F0502020204030204" pitchFamily="34" charset="0"/>
              <a:cs typeface="Times New Roman" panose="02020603050405020304" pitchFamily="18" charset="0"/>
            </a:endParaRPr>
          </a:p>
          <a:p>
            <a:pPr>
              <a:lnSpc>
                <a:spcPct val="107000"/>
              </a:lnSpc>
              <a:spcAft>
                <a:spcPts val="771"/>
              </a:spcAft>
            </a:pPr>
            <a:r>
              <a:rPr lang="en-CA" sz="1700" dirty="0">
                <a:ea typeface="Calibri" panose="020F0502020204030204" pitchFamily="34" charset="0"/>
                <a:cs typeface="Times New Roman" panose="02020603050405020304" pitchFamily="18" charset="0"/>
              </a:rPr>
              <a:t>Bioretention cells are useful for stormwater attenuation, as they enhance ecological diversity, require low maintenance, improve water quality, are highly customizable, and are aesthetically pleasing for the community. Bioretention cells can be used to fill small greenspace gaps between impervious areas and are highly malleable to the environment. They typically occupy less space than a stormwater pond and thus are ideal for smaller-scale catchments. The infiltration capabilities of a bioretention cell are dependent on the groundwater environment as well as the local soil type, and should be considered when designing a bioretention cell.  </a:t>
            </a:r>
          </a:p>
        </p:txBody>
      </p:sp>
      <p:sp>
        <p:nvSpPr>
          <p:cNvPr id="4" name="Slide Number Placeholder 3"/>
          <p:cNvSpPr>
            <a:spLocks noGrp="1"/>
          </p:cNvSpPr>
          <p:nvPr>
            <p:ph type="sldNum" sz="quarter" idx="5"/>
          </p:nvPr>
        </p:nvSpPr>
        <p:spPr/>
        <p:txBody>
          <a:bodyPr/>
          <a:lstStyle/>
          <a:p>
            <a:fld id="{8C7486CA-7E97-481B-9973-5D636A9AD20C}" type="slidenum">
              <a:rPr lang="en-US" smtClean="0"/>
              <a:t>20</a:t>
            </a:fld>
            <a:endParaRPr lang="en-US"/>
          </a:p>
        </p:txBody>
      </p:sp>
    </p:spTree>
    <p:extLst>
      <p:ext uri="{BB962C8B-B14F-4D97-AF65-F5344CB8AC3E}">
        <p14:creationId xmlns:p14="http://schemas.microsoft.com/office/powerpoint/2010/main" val="27529333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38150" y="4415790"/>
            <a:ext cx="6134100" cy="4718292"/>
          </a:xfrm>
        </p:spPr>
        <p:txBody>
          <a:bodyPr/>
          <a:lstStyle/>
          <a:p>
            <a:pPr>
              <a:lnSpc>
                <a:spcPct val="107000"/>
              </a:lnSpc>
              <a:spcAft>
                <a:spcPts val="771"/>
              </a:spcAft>
            </a:pPr>
            <a:r>
              <a:rPr lang="en-CA" sz="1700" dirty="0">
                <a:ea typeface="Calibri" panose="020F0502020204030204" pitchFamily="34" charset="0"/>
                <a:cs typeface="Times New Roman" panose="02020603050405020304" pitchFamily="18" charset="0"/>
              </a:rPr>
              <a:t>Bioswales are linear trenches that have natural vegetation to attenuate and infiltrate stormwater. Bioswales are similar to typical roadside ditches but have enhanced measures for increased stormwater attenuation and infiltration. Bioswales could be designed similarly to bioretention areas, with a base gravel layer and subsurface drain to operate as a dual system.</a:t>
            </a:r>
          </a:p>
          <a:p>
            <a:pPr>
              <a:lnSpc>
                <a:spcPct val="107000"/>
              </a:lnSpc>
              <a:spcAft>
                <a:spcPts val="771"/>
              </a:spcAft>
            </a:pPr>
            <a:endParaRPr lang="en-CA" sz="1700" dirty="0">
              <a:ea typeface="Calibri" panose="020F0502020204030204" pitchFamily="34" charset="0"/>
              <a:cs typeface="Times New Roman" panose="02020603050405020304" pitchFamily="18" charset="0"/>
            </a:endParaRPr>
          </a:p>
          <a:p>
            <a:pPr>
              <a:lnSpc>
                <a:spcPct val="107000"/>
              </a:lnSpc>
              <a:spcAft>
                <a:spcPts val="771"/>
              </a:spcAft>
            </a:pPr>
            <a:r>
              <a:rPr lang="en-CA" sz="1700" dirty="0">
                <a:ea typeface="Calibri" panose="020F0502020204030204" pitchFamily="34" charset="0"/>
                <a:cs typeface="Times New Roman" panose="02020603050405020304" pitchFamily="18" charset="0"/>
              </a:rPr>
              <a:t>Bioswales are useful for stormwater control, as they can enhance existing roadside drainage or be placed between highway lanes as islands. Bioswales are visually appealing green infrastructure that can be used for increased water quality and quantity control. Bioswales offer limited enhancement as storage spaces and are better applied to attenuate rather than store flow. Swales must be maintained, such as being mowed and cleaned, in order to ensure a long lifespan and consistent functionality. </a:t>
            </a:r>
          </a:p>
        </p:txBody>
      </p:sp>
      <p:sp>
        <p:nvSpPr>
          <p:cNvPr id="4" name="Slide Number Placeholder 3"/>
          <p:cNvSpPr>
            <a:spLocks noGrp="1"/>
          </p:cNvSpPr>
          <p:nvPr>
            <p:ph type="sldNum" sz="quarter" idx="5"/>
          </p:nvPr>
        </p:nvSpPr>
        <p:spPr/>
        <p:txBody>
          <a:bodyPr/>
          <a:lstStyle/>
          <a:p>
            <a:fld id="{8C7486CA-7E97-481B-9973-5D636A9AD20C}" type="slidenum">
              <a:rPr lang="en-US" smtClean="0"/>
              <a:t>21</a:t>
            </a:fld>
            <a:endParaRPr lang="en-US"/>
          </a:p>
        </p:txBody>
      </p:sp>
    </p:spTree>
    <p:extLst>
      <p:ext uri="{BB962C8B-B14F-4D97-AF65-F5344CB8AC3E}">
        <p14:creationId xmlns:p14="http://schemas.microsoft.com/office/powerpoint/2010/main" val="35583846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38150" y="4415790"/>
            <a:ext cx="6134100" cy="4414177"/>
          </a:xfrm>
        </p:spPr>
        <p:txBody>
          <a:bodyPr/>
          <a:lstStyle/>
          <a:p>
            <a:r>
              <a:rPr lang="en-CA" sz="1700" dirty="0">
                <a:ea typeface="Calibri" panose="020F0502020204030204" pitchFamily="34" charset="0"/>
                <a:cs typeface="Times New Roman" panose="02020603050405020304" pitchFamily="18" charset="0"/>
              </a:rPr>
              <a:t>Stormwater ponds are a traditional stormwater management tool that are designed to gather rainfall and surface water runoff. The pond temporarily stores water and then releases it at a controlled rate, providing both water quality and quantity control. Stormwater ponds are common end-of-line facilities placed at the bottom of catchments to attenuate flow and control water quality. </a:t>
            </a:r>
          </a:p>
          <a:p>
            <a:endParaRPr lang="en-CA" sz="1700" dirty="0">
              <a:ea typeface="Calibri" panose="020F0502020204030204" pitchFamily="34" charset="0"/>
              <a:cs typeface="Times New Roman" panose="02020603050405020304" pitchFamily="18" charset="0"/>
            </a:endParaRPr>
          </a:p>
          <a:p>
            <a:r>
              <a:rPr lang="en-CA" sz="1700" dirty="0">
                <a:ea typeface="Calibri" panose="020F0502020204030204" pitchFamily="34" charset="0"/>
                <a:cs typeface="Times New Roman" panose="02020603050405020304" pitchFamily="18" charset="0"/>
              </a:rPr>
              <a:t>Stormwater ponds are typically larger than bioretention cells and can be “wet” or “dry.” Wet ponds have permanently wet cells and are broken into forebays and main cells, with the former capturing most of the inbound sediment from runoff. Dry ponds have a lower footprint but do not control water quality to a great degree. While stormwater ponds occupy significant surface space, many are integrated into communities as natural features for wildlife habitats and improving park aesthetics. Ponds can provide significant stormwater attenuation. </a:t>
            </a:r>
          </a:p>
        </p:txBody>
      </p:sp>
      <p:sp>
        <p:nvSpPr>
          <p:cNvPr id="4" name="Slide Number Placeholder 3"/>
          <p:cNvSpPr>
            <a:spLocks noGrp="1"/>
          </p:cNvSpPr>
          <p:nvPr>
            <p:ph type="sldNum" sz="quarter" idx="5"/>
          </p:nvPr>
        </p:nvSpPr>
        <p:spPr/>
        <p:txBody>
          <a:bodyPr/>
          <a:lstStyle/>
          <a:p>
            <a:fld id="{8C7486CA-7E97-481B-9973-5D636A9AD20C}" type="slidenum">
              <a:rPr lang="en-US" smtClean="0"/>
              <a:t>22</a:t>
            </a:fld>
            <a:endParaRPr lang="en-US"/>
          </a:p>
        </p:txBody>
      </p:sp>
    </p:spTree>
    <p:extLst>
      <p:ext uri="{BB962C8B-B14F-4D97-AF65-F5344CB8AC3E}">
        <p14:creationId xmlns:p14="http://schemas.microsoft.com/office/powerpoint/2010/main" val="31146560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38150" y="4415790"/>
            <a:ext cx="6134100" cy="4878997"/>
          </a:xfrm>
        </p:spPr>
        <p:txBody>
          <a:bodyPr/>
          <a:lstStyle/>
          <a:p>
            <a:r>
              <a:rPr lang="en-CA" sz="1700" dirty="0">
                <a:ea typeface="Calibri" panose="020F0502020204030204" pitchFamily="34" charset="0"/>
                <a:cs typeface="Times New Roman" panose="02020603050405020304" pitchFamily="18" charset="0"/>
              </a:rPr>
              <a:t>Subsurface infiltration chambers are perforated cylinders with open bottoms which store and infiltrate stormwater. Chambers are installed below the ground surface along a storm sewer network (either online or offline) and capture and release stormwater at a controlled rate. Similar to stormwater ponds, infiltration chambers provide great attenuation potential due to the large capacity. The open bottom to the chambers allows for increased infiltration and groundwater recharge, and the controlled outlet pipe size allows for flows to be throttled. Subsurface chambers are useful at conserving impervious areas, such as parking lots, while providing a high degree of stormwater attenuation. </a:t>
            </a:r>
          </a:p>
          <a:p>
            <a:endParaRPr lang="en-CA" sz="1700" dirty="0">
              <a:ea typeface="Calibri" panose="020F0502020204030204" pitchFamily="34" charset="0"/>
              <a:cs typeface="Times New Roman" panose="02020603050405020304" pitchFamily="18" charset="0"/>
            </a:endParaRPr>
          </a:p>
          <a:p>
            <a:r>
              <a:rPr lang="en-CA" sz="1700" dirty="0">
                <a:ea typeface="Calibri" panose="020F0502020204030204" pitchFamily="34" charset="0"/>
                <a:cs typeface="Times New Roman" panose="02020603050405020304" pitchFamily="18" charset="0"/>
              </a:rPr>
              <a:t>The infiltration and storage capabilities of subsurface storage depends largely on soil type and groundwater conditions. Subsurface tanks can be partially full at the start of storm events if they did not adequately drain from previous events or will have limited infiltration if the soil is fine or if the groundwater table is high. </a:t>
            </a:r>
          </a:p>
        </p:txBody>
      </p:sp>
      <p:sp>
        <p:nvSpPr>
          <p:cNvPr id="4" name="Slide Number Placeholder 3"/>
          <p:cNvSpPr>
            <a:spLocks noGrp="1"/>
          </p:cNvSpPr>
          <p:nvPr>
            <p:ph type="sldNum" sz="quarter" idx="5"/>
          </p:nvPr>
        </p:nvSpPr>
        <p:spPr/>
        <p:txBody>
          <a:bodyPr/>
          <a:lstStyle/>
          <a:p>
            <a:fld id="{8C7486CA-7E97-481B-9973-5D636A9AD20C}" type="slidenum">
              <a:rPr lang="en-US" smtClean="0"/>
              <a:t>23</a:t>
            </a:fld>
            <a:endParaRPr lang="en-US"/>
          </a:p>
        </p:txBody>
      </p:sp>
    </p:spTree>
    <p:extLst>
      <p:ext uri="{BB962C8B-B14F-4D97-AF65-F5344CB8AC3E}">
        <p14:creationId xmlns:p14="http://schemas.microsoft.com/office/powerpoint/2010/main" val="16677852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38150" y="4415790"/>
            <a:ext cx="6134100" cy="4878997"/>
          </a:xfrm>
        </p:spPr>
        <p:txBody>
          <a:bodyPr/>
          <a:lstStyle/>
          <a:p>
            <a:r>
              <a:rPr lang="en-CA" sz="1700" dirty="0">
                <a:ea typeface="Calibri" panose="020F0502020204030204" pitchFamily="34" charset="0"/>
                <a:cs typeface="Times New Roman" panose="02020603050405020304" pitchFamily="18" charset="0"/>
              </a:rPr>
              <a:t>Permeable pavement is a porous surface that can be used to replace a standard concrete/asphalt for parking lots, driveways, or roads. Permeable pavement can be interlocking concrete blocks, a coarse grain asphalt/concrete, or a plastic grid system. Permeable pavement can also be grassed, which increases the visual appeal of a roadway or parking lot.</a:t>
            </a:r>
          </a:p>
          <a:p>
            <a:endParaRPr lang="en-CA" sz="1700" dirty="0">
              <a:ea typeface="Calibri" panose="020F0502020204030204" pitchFamily="34" charset="0"/>
              <a:cs typeface="Times New Roman" panose="02020603050405020304" pitchFamily="18" charset="0"/>
            </a:endParaRPr>
          </a:p>
          <a:p>
            <a:r>
              <a:rPr lang="en-CA" sz="1700" dirty="0">
                <a:ea typeface="Calibri" panose="020F0502020204030204" pitchFamily="34" charset="0"/>
                <a:cs typeface="Times New Roman" panose="02020603050405020304" pitchFamily="18" charset="0"/>
              </a:rPr>
              <a:t>Permeable pavement is useful for converting impervious space to pervious space while maintaining the commercial and structural utility of the pavement. Developed land that must be maintained can be converted to pervious pavement with minimal loss in developed space. Permeable pavement is useful for increasing stormwater infiltration, reducing pollution, and reducing water temperatures. The pavement must be routinely maintained and monitored to prevent sediment dumping or other blockages that may inhibit permeability. Once sediment enters some of the pores of the pavement, it may be difficult to remove, so preventative measures are key.</a:t>
            </a:r>
          </a:p>
        </p:txBody>
      </p:sp>
      <p:sp>
        <p:nvSpPr>
          <p:cNvPr id="4" name="Slide Number Placeholder 3"/>
          <p:cNvSpPr>
            <a:spLocks noGrp="1"/>
          </p:cNvSpPr>
          <p:nvPr>
            <p:ph type="sldNum" sz="quarter" idx="5"/>
          </p:nvPr>
        </p:nvSpPr>
        <p:spPr/>
        <p:txBody>
          <a:bodyPr/>
          <a:lstStyle/>
          <a:p>
            <a:fld id="{8C7486CA-7E97-481B-9973-5D636A9AD20C}" type="slidenum">
              <a:rPr lang="en-US" smtClean="0"/>
              <a:t>24</a:t>
            </a:fld>
            <a:endParaRPr lang="en-US"/>
          </a:p>
        </p:txBody>
      </p:sp>
    </p:spTree>
    <p:extLst>
      <p:ext uri="{BB962C8B-B14F-4D97-AF65-F5344CB8AC3E}">
        <p14:creationId xmlns:p14="http://schemas.microsoft.com/office/powerpoint/2010/main" val="40420421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tabLst>
                <a:tab pos="440695" algn="l"/>
              </a:tabLst>
            </a:pPr>
            <a:r>
              <a:rPr lang="en-US" sz="1700" dirty="0"/>
              <a:t>Next, I will provide an overview of the development of stormwater management alternatives and evaluation criteria for the Carling Creek Stormwater Management Master Plan.</a:t>
            </a:r>
          </a:p>
        </p:txBody>
      </p:sp>
      <p:sp>
        <p:nvSpPr>
          <p:cNvPr id="4" name="Slide Number Placeholder 3"/>
          <p:cNvSpPr>
            <a:spLocks noGrp="1"/>
          </p:cNvSpPr>
          <p:nvPr>
            <p:ph type="sldNum" sz="quarter" idx="10"/>
          </p:nvPr>
        </p:nvSpPr>
        <p:spPr/>
        <p:txBody>
          <a:bodyPr/>
          <a:lstStyle/>
          <a:p>
            <a:pPr defTabSz="457133">
              <a:defRPr/>
            </a:pPr>
            <a:fld id="{8C7486CA-7E97-481B-9973-5D636A9AD20C}" type="slidenum">
              <a:rPr lang="en-US">
                <a:solidFill>
                  <a:prstClr val="black"/>
                </a:solidFill>
                <a:latin typeface="Calibri"/>
              </a:rPr>
              <a:pPr defTabSz="457133">
                <a:defRPr/>
              </a:pPr>
              <a:t>25</a:t>
            </a:fld>
            <a:endParaRPr lang="en-US">
              <a:solidFill>
                <a:prstClr val="black"/>
              </a:solidFill>
              <a:latin typeface="Calibri"/>
            </a:endParaRPr>
          </a:p>
        </p:txBody>
      </p:sp>
    </p:spTree>
    <p:extLst>
      <p:ext uri="{BB962C8B-B14F-4D97-AF65-F5344CB8AC3E}">
        <p14:creationId xmlns:p14="http://schemas.microsoft.com/office/powerpoint/2010/main" val="5167459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700" dirty="0"/>
              <a:t>The development of stormwater management improvement alternatives for Carling Creek will likely consider a range of different solutions, including those previously described. The objective of the overall Master Plan approach is to integrate improvements to the stormwater collection system with the City’s long-term storm servicing needs within the downtown core; reduce flooding risk on public and private property; minimize social, cultural, and financial impacts to residents, local businesses, and the public; consider the environmental impact on the Thames River and surrounding lands; facilitate infrastructure renewal and allow the City to assess stormwater servicing improvement priorities; and finally to consider the total life cycle cost of the projects compared to flood risk and flood damages.</a:t>
            </a:r>
          </a:p>
        </p:txBody>
      </p:sp>
      <p:sp>
        <p:nvSpPr>
          <p:cNvPr id="4" name="Slide Number Placeholder 3"/>
          <p:cNvSpPr>
            <a:spLocks noGrp="1"/>
          </p:cNvSpPr>
          <p:nvPr>
            <p:ph type="sldNum" sz="quarter" idx="5"/>
          </p:nvPr>
        </p:nvSpPr>
        <p:spPr/>
        <p:txBody>
          <a:bodyPr/>
          <a:lstStyle/>
          <a:p>
            <a:fld id="{8C7486CA-7E97-481B-9973-5D636A9AD20C}" type="slidenum">
              <a:rPr lang="en-US" smtClean="0"/>
              <a:t>26</a:t>
            </a:fld>
            <a:endParaRPr lang="en-US"/>
          </a:p>
        </p:txBody>
      </p:sp>
    </p:spTree>
    <p:extLst>
      <p:ext uri="{BB962C8B-B14F-4D97-AF65-F5344CB8AC3E}">
        <p14:creationId xmlns:p14="http://schemas.microsoft.com/office/powerpoint/2010/main" val="17176246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tabLst>
                <a:tab pos="440695" algn="l"/>
              </a:tabLst>
              <a:defRPr/>
            </a:pPr>
            <a:r>
              <a:rPr lang="en-US" sz="1700" dirty="0"/>
              <a:t>A broad range of evaluation criteria will be used to determine the ultimate servicing solution for the Carling Creek watershed. These criteria include environmental factors, technical factors, financial costs, and legal or jurisdictional implications. Ultimately, the goal of the project is to comprehensively evaluate a long list of alternatives that will improve the level of storm sewer servicing within the downtown core and provide the City with a Master Plan of infrastructure improvements to reduce the risk of flooding. The Master Plan alternatives will be screened and evaluated using a scale of high, medium, and low impacts to each of the listed factors. High scoring factors generate beneficial impacts and/or have no substantial technical challenges. Medium scoring factors present a mix of positive and negative elements with some impacts. Low scoring factors present negative impacts or present significant technical challenges or costs.   </a:t>
            </a:r>
          </a:p>
        </p:txBody>
      </p:sp>
      <p:sp>
        <p:nvSpPr>
          <p:cNvPr id="4" name="Slide Number Placeholder 3"/>
          <p:cNvSpPr>
            <a:spLocks noGrp="1"/>
          </p:cNvSpPr>
          <p:nvPr>
            <p:ph type="sldNum" sz="quarter" idx="5"/>
          </p:nvPr>
        </p:nvSpPr>
        <p:spPr/>
        <p:txBody>
          <a:bodyPr/>
          <a:lstStyle/>
          <a:p>
            <a:fld id="{8C7486CA-7E97-481B-9973-5D636A9AD20C}" type="slidenum">
              <a:rPr lang="en-US" smtClean="0"/>
              <a:t>27</a:t>
            </a:fld>
            <a:endParaRPr lang="en-US"/>
          </a:p>
        </p:txBody>
      </p:sp>
    </p:spTree>
    <p:extLst>
      <p:ext uri="{BB962C8B-B14F-4D97-AF65-F5344CB8AC3E}">
        <p14:creationId xmlns:p14="http://schemas.microsoft.com/office/powerpoint/2010/main" val="3026928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700" dirty="0"/>
              <a:t>It is anticipated that opportunities for implementation of stormwater management measures will focus on using City-owned property within the downtown core due to the built-out nature of the drainage area. Where feasible, low impact development and stormwater measures will be integrated into municipal road rights-of-way or greenspace. In some cases, it is anticipated that storm </a:t>
            </a:r>
            <a:r>
              <a:rPr lang="en-CA" sz="1700" dirty="0"/>
              <a:t>sewer conveyance capacity improvement alternatives will be considered if stormwater management alternatives are not feasible. </a:t>
            </a:r>
          </a:p>
        </p:txBody>
      </p:sp>
      <p:sp>
        <p:nvSpPr>
          <p:cNvPr id="4" name="Slide Number Placeholder 3"/>
          <p:cNvSpPr>
            <a:spLocks noGrp="1"/>
          </p:cNvSpPr>
          <p:nvPr>
            <p:ph type="sldNum" sz="quarter" idx="5"/>
          </p:nvPr>
        </p:nvSpPr>
        <p:spPr/>
        <p:txBody>
          <a:bodyPr/>
          <a:lstStyle/>
          <a:p>
            <a:fld id="{8C7486CA-7E97-481B-9973-5D636A9AD20C}" type="slidenum">
              <a:rPr lang="en-US" smtClean="0"/>
              <a:t>28</a:t>
            </a:fld>
            <a:endParaRPr lang="en-US"/>
          </a:p>
        </p:txBody>
      </p:sp>
    </p:spTree>
    <p:extLst>
      <p:ext uri="{BB962C8B-B14F-4D97-AF65-F5344CB8AC3E}">
        <p14:creationId xmlns:p14="http://schemas.microsoft.com/office/powerpoint/2010/main" val="1461375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tabLst>
                <a:tab pos="440695" algn="l"/>
              </a:tabLst>
            </a:pPr>
            <a:r>
              <a:rPr lang="en-US" sz="1700" dirty="0"/>
              <a:t>For the final section of this presentation, I will provide a quick description of the next steps for this project.</a:t>
            </a:r>
          </a:p>
          <a:p>
            <a:endParaRPr lang="en-US" sz="1700" dirty="0"/>
          </a:p>
        </p:txBody>
      </p:sp>
      <p:sp>
        <p:nvSpPr>
          <p:cNvPr id="4" name="Slide Number Placeholder 3"/>
          <p:cNvSpPr>
            <a:spLocks noGrp="1"/>
          </p:cNvSpPr>
          <p:nvPr>
            <p:ph type="sldNum" sz="quarter" idx="10"/>
          </p:nvPr>
        </p:nvSpPr>
        <p:spPr/>
        <p:txBody>
          <a:bodyPr/>
          <a:lstStyle/>
          <a:p>
            <a:pPr defTabSz="457133">
              <a:defRPr/>
            </a:pPr>
            <a:fld id="{8C7486CA-7E97-481B-9973-5D636A9AD20C}" type="slidenum">
              <a:rPr lang="en-US">
                <a:solidFill>
                  <a:prstClr val="black"/>
                </a:solidFill>
                <a:latin typeface="Calibri"/>
              </a:rPr>
              <a:pPr defTabSz="457133">
                <a:defRPr/>
              </a:pPr>
              <a:t>29</a:t>
            </a:fld>
            <a:endParaRPr lang="en-US">
              <a:solidFill>
                <a:prstClr val="black"/>
              </a:solidFill>
              <a:latin typeface="Calibri"/>
            </a:endParaRPr>
          </a:p>
        </p:txBody>
      </p:sp>
    </p:spTree>
    <p:extLst>
      <p:ext uri="{BB962C8B-B14F-4D97-AF65-F5344CB8AC3E}">
        <p14:creationId xmlns:p14="http://schemas.microsoft.com/office/powerpoint/2010/main" val="19546994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tabLst>
                <a:tab pos="440695" algn="l"/>
              </a:tabLst>
            </a:pPr>
            <a:r>
              <a:rPr lang="en-CA" sz="1700" dirty="0"/>
              <a:t>Following completion of any outstanding modelling tasks, we will finalize the overall existing conditions flood risk assessment for Carling Creek and complete a sensitivity assessment of the existing system resiliency related to climate change and anticipated future developments. We will then develop mitigation alternatives to reduce flood risk and improve the level of storm sewer servicing in identified areas of flood risk. Following the development of the mitigation alternatives, we will host another Public Information Centre to present the alternatives. Feedback gathered at that meeting will be considered during our evaluation of the mitigation alternatives before preparing the implementation plan for storm water improvements. </a:t>
            </a:r>
          </a:p>
        </p:txBody>
      </p:sp>
      <p:sp>
        <p:nvSpPr>
          <p:cNvPr id="4" name="Slide Number Placeholder 3"/>
          <p:cNvSpPr>
            <a:spLocks noGrp="1"/>
          </p:cNvSpPr>
          <p:nvPr>
            <p:ph type="sldNum" sz="quarter" idx="5"/>
          </p:nvPr>
        </p:nvSpPr>
        <p:spPr/>
        <p:txBody>
          <a:bodyPr/>
          <a:lstStyle/>
          <a:p>
            <a:fld id="{8C7486CA-7E97-481B-9973-5D636A9AD20C}" type="slidenum">
              <a:rPr lang="en-US" smtClean="0"/>
              <a:t>30</a:t>
            </a:fld>
            <a:endParaRPr lang="en-US"/>
          </a:p>
        </p:txBody>
      </p:sp>
    </p:spTree>
    <p:extLst>
      <p:ext uri="{BB962C8B-B14F-4D97-AF65-F5344CB8AC3E}">
        <p14:creationId xmlns:p14="http://schemas.microsoft.com/office/powerpoint/2010/main" val="22049689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tabLst>
                <a:tab pos="440695" algn="l"/>
              </a:tabLst>
            </a:pPr>
            <a:r>
              <a:rPr lang="en-CA" sz="1700" dirty="0"/>
              <a:t>Thank you for attending this presentation.  As we’ve mentioned, your feedback and input is an important part of the Master Plan process. Please complete and submit a flooding survey form. The flooding survey is available online in digital fillable or print friendly versions. You can submit via email to the addresses on the screen or print a copy and drop it off at </a:t>
            </a:r>
            <a:r>
              <a:rPr lang="en-CA" sz="1700"/>
              <a:t>City Hall</a:t>
            </a:r>
            <a:r>
              <a:rPr lang="en-CA" sz="1700" dirty="0"/>
              <a:t>. Please stay tuned for our second Public Information Centre in a couple of months. </a:t>
            </a:r>
          </a:p>
        </p:txBody>
      </p:sp>
      <p:sp>
        <p:nvSpPr>
          <p:cNvPr id="4" name="Slide Number Placeholder 3"/>
          <p:cNvSpPr>
            <a:spLocks noGrp="1"/>
          </p:cNvSpPr>
          <p:nvPr>
            <p:ph type="sldNum" sz="quarter" idx="5"/>
          </p:nvPr>
        </p:nvSpPr>
        <p:spPr/>
        <p:txBody>
          <a:bodyPr/>
          <a:lstStyle/>
          <a:p>
            <a:fld id="{8C7486CA-7E97-481B-9973-5D636A9AD20C}" type="slidenum">
              <a:rPr lang="en-US" smtClean="0"/>
              <a:t>31</a:t>
            </a:fld>
            <a:endParaRPr lang="en-US"/>
          </a:p>
        </p:txBody>
      </p:sp>
    </p:spTree>
    <p:extLst>
      <p:ext uri="{BB962C8B-B14F-4D97-AF65-F5344CB8AC3E}">
        <p14:creationId xmlns:p14="http://schemas.microsoft.com/office/powerpoint/2010/main" val="19581206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8C7486CA-7E97-481B-9973-5D636A9AD20C}" type="slidenum">
              <a:rPr lang="en-US" smtClean="0"/>
              <a:t>32</a:t>
            </a:fld>
            <a:endParaRPr lang="en-US"/>
          </a:p>
        </p:txBody>
      </p:sp>
    </p:spTree>
    <p:extLst>
      <p:ext uri="{BB962C8B-B14F-4D97-AF65-F5344CB8AC3E}">
        <p14:creationId xmlns:p14="http://schemas.microsoft.com/office/powerpoint/2010/main" val="33575563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p:cNvSpPr/>
          <p:nvPr userDrawn="1"/>
        </p:nvSpPr>
        <p:spPr>
          <a:xfrm>
            <a:off x="320073" y="4750250"/>
            <a:ext cx="2498629" cy="344853"/>
          </a:xfrm>
          <a:prstGeom prst="rect">
            <a:avLst/>
          </a:prstGeom>
          <a:solidFill>
            <a:schemeClr val="bg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Title 1"/>
          <p:cNvSpPr>
            <a:spLocks noGrp="1"/>
          </p:cNvSpPr>
          <p:nvPr>
            <p:ph type="ctrTitle" hasCustomPrompt="1"/>
          </p:nvPr>
        </p:nvSpPr>
        <p:spPr>
          <a:xfrm>
            <a:off x="685801" y="2923137"/>
            <a:ext cx="7772400" cy="565766"/>
          </a:xfrm>
          <a:prstGeom prst="rect">
            <a:avLst/>
          </a:prstGeom>
        </p:spPr>
        <p:txBody>
          <a:bodyPr/>
          <a:lstStyle>
            <a:lvl1pPr>
              <a:defRPr baseline="0">
                <a:solidFill>
                  <a:schemeClr val="bg1"/>
                </a:solidFill>
              </a:defRPr>
            </a:lvl1pPr>
          </a:lstStyle>
          <a:p>
            <a:r>
              <a:rPr lang="en-CA" dirty="0"/>
              <a:t>Title slide: presentation title </a:t>
            </a:r>
            <a:endParaRPr lang="en-US" dirty="0"/>
          </a:p>
        </p:txBody>
      </p:sp>
      <p:sp>
        <p:nvSpPr>
          <p:cNvPr id="15" name="Subtitle 2"/>
          <p:cNvSpPr>
            <a:spLocks noGrp="1"/>
          </p:cNvSpPr>
          <p:nvPr>
            <p:ph type="subTitle" idx="1" hasCustomPrompt="1"/>
          </p:nvPr>
        </p:nvSpPr>
        <p:spPr>
          <a:xfrm>
            <a:off x="685800" y="3550024"/>
            <a:ext cx="7086600" cy="679076"/>
          </a:xfrm>
          <a:prstGeom prst="rect">
            <a:avLst/>
          </a:prstGeom>
        </p:spPr>
        <p:txBody>
          <a:bodyPr/>
          <a:lstStyle>
            <a:lvl1pPr marL="0" indent="0" algn="l">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dirty="0"/>
              <a:t>Subtitle, include date</a:t>
            </a:r>
            <a:endParaRPr lang="en-US" dirty="0"/>
          </a:p>
        </p:txBody>
      </p:sp>
      <p:pic>
        <p:nvPicPr>
          <p:cNvPr id="18" name="Picture 17" descr="Matrix_full_horz_CL.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106498" y="209550"/>
            <a:ext cx="3589827" cy="426919"/>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800100"/>
            <a:ext cx="9144000" cy="3810000"/>
          </a:xfrm>
          <a:prstGeom prst="rect">
            <a:avLst/>
          </a:prstGeom>
        </p:spPr>
      </p:pic>
      <p:pic>
        <p:nvPicPr>
          <p:cNvPr id="5" name="Picture 4">
            <a:extLst>
              <a:ext uri="{FF2B5EF4-FFF2-40B4-BE49-F238E27FC236}">
                <a16:creationId xmlns:a16="http://schemas.microsoft.com/office/drawing/2014/main" id="{868B44AF-97DC-420F-845D-B764A2CBEBEF}"/>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33000"/>
                    </a14:imgEffect>
                  </a14:imgLayer>
                </a14:imgProps>
              </a:ext>
            </a:extLst>
          </a:blip>
          <a:stretch>
            <a:fillRect/>
          </a:stretch>
        </p:blipFill>
        <p:spPr>
          <a:xfrm>
            <a:off x="4982674" y="4750250"/>
            <a:ext cx="2051050" cy="377606"/>
          </a:xfrm>
          <a:prstGeom prst="rect">
            <a:avLst/>
          </a:prstGeom>
        </p:spPr>
      </p:pic>
      <p:pic>
        <p:nvPicPr>
          <p:cNvPr id="6" name="Picture 5">
            <a:extLst>
              <a:ext uri="{FF2B5EF4-FFF2-40B4-BE49-F238E27FC236}">
                <a16:creationId xmlns:a16="http://schemas.microsoft.com/office/drawing/2014/main" id="{344C901E-1DB1-438B-9F5A-176F0CCC777C}"/>
              </a:ext>
            </a:extLst>
          </p:cNvPr>
          <p:cNvPicPr>
            <a:picLocks noChangeAspect="1"/>
          </p:cNvPicPr>
          <p:nvPr userDrawn="1"/>
        </p:nvPicPr>
        <p:blipFill>
          <a:blip r:embed="rId6"/>
          <a:stretch>
            <a:fillRect/>
          </a:stretch>
        </p:blipFill>
        <p:spPr>
          <a:xfrm>
            <a:off x="7064377" y="4767471"/>
            <a:ext cx="263966" cy="360385"/>
          </a:xfrm>
          <a:prstGeom prst="rect">
            <a:avLst/>
          </a:prstGeom>
        </p:spPr>
      </p:pic>
    </p:spTree>
    <p:extLst>
      <p:ext uri="{BB962C8B-B14F-4D97-AF65-F5344CB8AC3E}">
        <p14:creationId xmlns:p14="http://schemas.microsoft.com/office/powerpoint/2010/main" val="977407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4" name="Title 1"/>
          <p:cNvSpPr>
            <a:spLocks noGrp="1"/>
          </p:cNvSpPr>
          <p:nvPr>
            <p:ph type="title"/>
          </p:nvPr>
        </p:nvSpPr>
        <p:spPr>
          <a:xfrm>
            <a:off x="457200" y="205979"/>
            <a:ext cx="8229600" cy="756491"/>
          </a:xfrm>
        </p:spPr>
        <p:txBody>
          <a:bodyPr/>
          <a:lstStyle>
            <a:lvl1pPr>
              <a:defRPr baseline="0">
                <a:solidFill>
                  <a:srgbClr val="01749B"/>
                </a:solidFill>
              </a:defRPr>
            </a:lvl1pPr>
          </a:lstStyle>
          <a:p>
            <a:r>
              <a:rPr lang="en-US" dirty="0"/>
              <a:t>Click to edit Master title style</a:t>
            </a:r>
          </a:p>
        </p:txBody>
      </p:sp>
      <p:sp>
        <p:nvSpPr>
          <p:cNvPr id="15" name="Content Placeholder 2"/>
          <p:cNvSpPr>
            <a:spLocks noGrp="1"/>
          </p:cNvSpPr>
          <p:nvPr>
            <p:ph idx="1"/>
          </p:nvPr>
        </p:nvSpPr>
        <p:spPr>
          <a:xfrm>
            <a:off x="457200" y="1105348"/>
            <a:ext cx="8229600" cy="3489275"/>
          </a:xfrm>
        </p:spPr>
        <p:txBody>
          <a:bodyPr/>
          <a:lstStyle>
            <a:lvl1pPr indent="-228600">
              <a:defRPr/>
            </a:lvl1pPr>
            <a:lvl2pPr indent="-228600">
              <a:defRPr/>
            </a:lvl2pPr>
            <a:lvl3pPr indent="-228600">
              <a:defRPr/>
            </a:lvl3pPr>
            <a:lvl4pPr indent="-228600">
              <a:defRPr/>
            </a:lvl4pPr>
            <a:lvl5pPr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a:extLst>
              <a:ext uri="{FF2B5EF4-FFF2-40B4-BE49-F238E27FC236}">
                <a16:creationId xmlns:a16="http://schemas.microsoft.com/office/drawing/2014/main" id="{245A8635-D60E-4131-9E71-9A1CBDF16696}"/>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33000"/>
                    </a14:imgEffect>
                  </a14:imgLayer>
                </a14:imgProps>
              </a:ext>
            </a:extLst>
          </a:blip>
          <a:stretch>
            <a:fillRect/>
          </a:stretch>
        </p:blipFill>
        <p:spPr>
          <a:xfrm>
            <a:off x="4982674" y="4750250"/>
            <a:ext cx="2051050" cy="377606"/>
          </a:xfrm>
          <a:prstGeom prst="rect">
            <a:avLst/>
          </a:prstGeom>
        </p:spPr>
      </p:pic>
      <p:pic>
        <p:nvPicPr>
          <p:cNvPr id="7" name="Picture 6">
            <a:extLst>
              <a:ext uri="{FF2B5EF4-FFF2-40B4-BE49-F238E27FC236}">
                <a16:creationId xmlns:a16="http://schemas.microsoft.com/office/drawing/2014/main" id="{98DD34C9-2A3D-4B37-8692-099735BD6BAE}"/>
              </a:ext>
            </a:extLst>
          </p:cNvPr>
          <p:cNvPicPr>
            <a:picLocks noChangeAspect="1"/>
          </p:cNvPicPr>
          <p:nvPr userDrawn="1"/>
        </p:nvPicPr>
        <p:blipFill>
          <a:blip r:embed="rId4"/>
          <a:stretch>
            <a:fillRect/>
          </a:stretch>
        </p:blipFill>
        <p:spPr>
          <a:xfrm>
            <a:off x="7064377" y="4767471"/>
            <a:ext cx="263966" cy="360385"/>
          </a:xfrm>
          <a:prstGeom prst="rect">
            <a:avLst/>
          </a:prstGeom>
        </p:spPr>
      </p:pic>
    </p:spTree>
    <p:extLst>
      <p:ext uri="{BB962C8B-B14F-4D97-AF65-F5344CB8AC3E}">
        <p14:creationId xmlns:p14="http://schemas.microsoft.com/office/powerpoint/2010/main" val="1856762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3305176"/>
            <a:ext cx="7772400" cy="1021556"/>
          </a:xfrm>
        </p:spPr>
        <p:txBody>
          <a:bodyPr anchor="t"/>
          <a:lstStyle>
            <a:lvl1pPr algn="l">
              <a:defRPr sz="4000" b="1" cap="none" baseline="0">
                <a:solidFill>
                  <a:srgbClr val="01749B"/>
                </a:solidFill>
              </a:defRPr>
            </a:lvl1pPr>
          </a:lstStyle>
          <a:p>
            <a:r>
              <a:rPr lang="en-US" dirty="0"/>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2971800"/>
          </a:xfrm>
          <a:prstGeom prst="rect">
            <a:avLst/>
          </a:prstGeom>
        </p:spPr>
      </p:pic>
      <p:pic>
        <p:nvPicPr>
          <p:cNvPr id="4" name="Picture 3">
            <a:extLst>
              <a:ext uri="{FF2B5EF4-FFF2-40B4-BE49-F238E27FC236}">
                <a16:creationId xmlns:a16="http://schemas.microsoft.com/office/drawing/2014/main" id="{D394F849-5C1C-4C34-9D52-D2550CD99815}"/>
              </a:ext>
            </a:extLst>
          </p:cNvPr>
          <p:cNvPicPr>
            <a:picLocks noChangeAspect="1"/>
          </p:cNvPicPr>
          <p:nvPr userDrawn="1"/>
        </p:nvPicPr>
        <p:blipFill>
          <a:blip r:embed="rId3"/>
          <a:stretch>
            <a:fillRect/>
          </a:stretch>
        </p:blipFill>
        <p:spPr>
          <a:xfrm>
            <a:off x="5144877" y="4765515"/>
            <a:ext cx="2264251" cy="364633"/>
          </a:xfrm>
          <a:prstGeom prst="rect">
            <a:avLst/>
          </a:prstGeom>
        </p:spPr>
      </p:pic>
    </p:spTree>
    <p:extLst>
      <p:ext uri="{BB962C8B-B14F-4D97-AF65-F5344CB8AC3E}">
        <p14:creationId xmlns:p14="http://schemas.microsoft.com/office/powerpoint/2010/main" val="1089442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rgbClr val="01749B"/>
                </a:solidFill>
              </a:defRPr>
            </a:lvl1pPr>
          </a:lstStyle>
          <a:p>
            <a:r>
              <a:rPr lang="en-US" dirty="0"/>
              <a:t>Click to edit Master title style</a:t>
            </a:r>
          </a:p>
        </p:txBody>
      </p:sp>
      <p:sp>
        <p:nvSpPr>
          <p:cNvPr id="3" name="Content Placeholder 2"/>
          <p:cNvSpPr>
            <a:spLocks noGrp="1"/>
          </p:cNvSpPr>
          <p:nvPr>
            <p:ph sz="half" idx="1"/>
          </p:nvPr>
        </p:nvSpPr>
        <p:spPr>
          <a:xfrm>
            <a:off x="457200" y="1323191"/>
            <a:ext cx="4038600" cy="327143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23191"/>
            <a:ext cx="4038600" cy="327143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C442D20E-B483-451F-8596-3F331342417C}"/>
              </a:ext>
            </a:extLst>
          </p:cNvPr>
          <p:cNvPicPr>
            <a:picLocks noChangeAspect="1"/>
          </p:cNvPicPr>
          <p:nvPr userDrawn="1"/>
        </p:nvPicPr>
        <p:blipFill>
          <a:blip r:embed="rId2"/>
          <a:stretch>
            <a:fillRect/>
          </a:stretch>
        </p:blipFill>
        <p:spPr>
          <a:xfrm>
            <a:off x="5144877" y="4765515"/>
            <a:ext cx="2264251" cy="364633"/>
          </a:xfrm>
          <a:prstGeom prst="rect">
            <a:avLst/>
          </a:prstGeom>
        </p:spPr>
      </p:pic>
    </p:spTree>
    <p:extLst>
      <p:ext uri="{BB962C8B-B14F-4D97-AF65-F5344CB8AC3E}">
        <p14:creationId xmlns:p14="http://schemas.microsoft.com/office/powerpoint/2010/main" val="2721819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rgbClr val="01749B"/>
                </a:solidFill>
              </a:defRPr>
            </a:lvl1pPr>
          </a:lstStyle>
          <a:p>
            <a:r>
              <a:rPr lang="en-US" dirty="0"/>
              <a:t>Click to edit Master title style</a:t>
            </a:r>
          </a:p>
        </p:txBody>
      </p:sp>
      <p:sp>
        <p:nvSpPr>
          <p:cNvPr id="6" name="Text Placeholder 2"/>
          <p:cNvSpPr>
            <a:spLocks noGrp="1"/>
          </p:cNvSpPr>
          <p:nvPr>
            <p:ph idx="1"/>
          </p:nvPr>
        </p:nvSpPr>
        <p:spPr>
          <a:xfrm>
            <a:off x="457200" y="1242508"/>
            <a:ext cx="8229600" cy="335211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descr="Logo, company name&#10;&#10;Description automatically generated">
            <a:extLst>
              <a:ext uri="{FF2B5EF4-FFF2-40B4-BE49-F238E27FC236}">
                <a16:creationId xmlns:a16="http://schemas.microsoft.com/office/drawing/2014/main" id="{E086026F-F0C6-489A-88EF-DF7FEE4691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58436" y="4750250"/>
            <a:ext cx="1075288" cy="344853"/>
          </a:xfrm>
          <a:prstGeom prst="rect">
            <a:avLst/>
          </a:prstGeom>
        </p:spPr>
      </p:pic>
    </p:spTree>
    <p:extLst>
      <p:ext uri="{BB962C8B-B14F-4D97-AF65-F5344CB8AC3E}">
        <p14:creationId xmlns:p14="http://schemas.microsoft.com/office/powerpoint/2010/main" val="3775452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descr="Logo, company name&#10;&#10;Description automatically generated">
            <a:extLst>
              <a:ext uri="{FF2B5EF4-FFF2-40B4-BE49-F238E27FC236}">
                <a16:creationId xmlns:a16="http://schemas.microsoft.com/office/drawing/2014/main" id="{13FAF19B-33CB-4DCD-888A-961C7FFC5D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58436" y="4750250"/>
            <a:ext cx="1075288" cy="344853"/>
          </a:xfrm>
          <a:prstGeom prst="rect">
            <a:avLst/>
          </a:prstGeom>
        </p:spPr>
      </p:pic>
    </p:spTree>
    <p:extLst>
      <p:ext uri="{BB962C8B-B14F-4D97-AF65-F5344CB8AC3E}">
        <p14:creationId xmlns:p14="http://schemas.microsoft.com/office/powerpoint/2010/main" val="4158396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Logo, company name&#10;&#10;Description automatically generated">
            <a:extLst>
              <a:ext uri="{FF2B5EF4-FFF2-40B4-BE49-F238E27FC236}">
                <a16:creationId xmlns:a16="http://schemas.microsoft.com/office/drawing/2014/main" id="{A3FCF4DC-1C72-462C-9F01-F8D7E4D1D8B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58436" y="4750250"/>
            <a:ext cx="1075288" cy="344853"/>
          </a:xfrm>
          <a:prstGeom prst="rect">
            <a:avLst/>
          </a:prstGeom>
        </p:spPr>
      </p:pic>
    </p:spTree>
    <p:extLst>
      <p:ext uri="{BB962C8B-B14F-4D97-AF65-F5344CB8AC3E}">
        <p14:creationId xmlns:p14="http://schemas.microsoft.com/office/powerpoint/2010/main" val="1680464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p:cNvSpPr/>
          <p:nvPr userDrawn="1"/>
        </p:nvSpPr>
        <p:spPr>
          <a:xfrm>
            <a:off x="320074" y="4750250"/>
            <a:ext cx="2498629" cy="344853"/>
          </a:xfrm>
          <a:prstGeom prst="rect">
            <a:avLst/>
          </a:prstGeom>
          <a:solidFill>
            <a:schemeClr val="bg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4" name="Title 1"/>
          <p:cNvSpPr>
            <a:spLocks noGrp="1"/>
          </p:cNvSpPr>
          <p:nvPr>
            <p:ph type="ctrTitle" hasCustomPrompt="1"/>
          </p:nvPr>
        </p:nvSpPr>
        <p:spPr>
          <a:xfrm>
            <a:off x="685801" y="2923138"/>
            <a:ext cx="7772400" cy="565766"/>
          </a:xfrm>
          <a:prstGeom prst="rect">
            <a:avLst/>
          </a:prstGeom>
        </p:spPr>
        <p:txBody>
          <a:bodyPr/>
          <a:lstStyle>
            <a:lvl1pPr>
              <a:defRPr baseline="0">
                <a:solidFill>
                  <a:schemeClr val="bg1"/>
                </a:solidFill>
              </a:defRPr>
            </a:lvl1pPr>
          </a:lstStyle>
          <a:p>
            <a:r>
              <a:rPr lang="en-CA" dirty="0"/>
              <a:t>Title slide: presentation title </a:t>
            </a:r>
            <a:endParaRPr lang="en-US" dirty="0"/>
          </a:p>
        </p:txBody>
      </p:sp>
      <p:sp>
        <p:nvSpPr>
          <p:cNvPr id="15" name="Subtitle 2"/>
          <p:cNvSpPr>
            <a:spLocks noGrp="1"/>
          </p:cNvSpPr>
          <p:nvPr>
            <p:ph type="subTitle" idx="1" hasCustomPrompt="1"/>
          </p:nvPr>
        </p:nvSpPr>
        <p:spPr>
          <a:xfrm>
            <a:off x="685800" y="3550024"/>
            <a:ext cx="7086600" cy="679076"/>
          </a:xfrm>
          <a:prstGeom prst="rect">
            <a:avLst/>
          </a:prstGeom>
        </p:spPr>
        <p:txBody>
          <a:bodyPr/>
          <a:lstStyle>
            <a:lvl1pPr marL="0" indent="0" algn="l">
              <a:buNone/>
              <a:defRPr baseline="0">
                <a:solidFill>
                  <a:schemeClr val="bg1"/>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CA" dirty="0"/>
              <a:t>Subtitle, include date</a:t>
            </a:r>
            <a:endParaRPr lang="en-US" dirty="0"/>
          </a:p>
        </p:txBody>
      </p:sp>
      <p:pic>
        <p:nvPicPr>
          <p:cNvPr id="18" name="Picture 17" descr="Matrix_full_horz_CL.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106499" y="209551"/>
            <a:ext cx="3589827" cy="426919"/>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800100"/>
            <a:ext cx="9144000" cy="3810000"/>
          </a:xfrm>
          <a:prstGeom prst="rect">
            <a:avLst/>
          </a:prstGeom>
        </p:spPr>
      </p:pic>
      <p:pic>
        <p:nvPicPr>
          <p:cNvPr id="4" name="Picture 3" descr="Logo, company name&#10;&#10;Description automatically generated">
            <a:extLst>
              <a:ext uri="{FF2B5EF4-FFF2-40B4-BE49-F238E27FC236}">
                <a16:creationId xmlns:a16="http://schemas.microsoft.com/office/drawing/2014/main" id="{24613158-7511-423B-9E0C-22E1947A649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958437" y="4750250"/>
            <a:ext cx="1075288" cy="344853"/>
          </a:xfrm>
          <a:prstGeom prst="rect">
            <a:avLst/>
          </a:prstGeom>
        </p:spPr>
      </p:pic>
    </p:spTree>
    <p:extLst>
      <p:ext uri="{BB962C8B-B14F-4D97-AF65-F5344CB8AC3E}">
        <p14:creationId xmlns:p14="http://schemas.microsoft.com/office/powerpoint/2010/main" val="531846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4" name="Title 1"/>
          <p:cNvSpPr>
            <a:spLocks noGrp="1"/>
          </p:cNvSpPr>
          <p:nvPr>
            <p:ph type="title"/>
          </p:nvPr>
        </p:nvSpPr>
        <p:spPr>
          <a:xfrm>
            <a:off x="457200" y="205980"/>
            <a:ext cx="8229600" cy="756491"/>
          </a:xfrm>
        </p:spPr>
        <p:txBody>
          <a:bodyPr/>
          <a:lstStyle>
            <a:lvl1pPr>
              <a:defRPr baseline="0">
                <a:solidFill>
                  <a:srgbClr val="01749B"/>
                </a:solidFill>
              </a:defRPr>
            </a:lvl1pPr>
          </a:lstStyle>
          <a:p>
            <a:r>
              <a:rPr lang="en-US" dirty="0"/>
              <a:t>Click to edit Master title style</a:t>
            </a:r>
          </a:p>
        </p:txBody>
      </p:sp>
      <p:sp>
        <p:nvSpPr>
          <p:cNvPr id="15" name="Content Placeholder 2"/>
          <p:cNvSpPr>
            <a:spLocks noGrp="1"/>
          </p:cNvSpPr>
          <p:nvPr>
            <p:ph idx="1"/>
          </p:nvPr>
        </p:nvSpPr>
        <p:spPr>
          <a:xfrm>
            <a:off x="457200" y="1105349"/>
            <a:ext cx="8229600" cy="3489275"/>
          </a:xfrm>
        </p:spPr>
        <p:txBody>
          <a:bodyPr/>
          <a:lstStyle>
            <a:lvl1pPr indent="-228594">
              <a:defRPr/>
            </a:lvl1pPr>
            <a:lvl2pPr indent="-228594">
              <a:defRPr/>
            </a:lvl2pPr>
            <a:lvl3pPr indent="-228594">
              <a:defRPr/>
            </a:lvl3pPr>
            <a:lvl4pPr indent="-228594">
              <a:defRPr/>
            </a:lvl4pPr>
            <a:lvl5pPr indent="-228594">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Logo, company name&#10;&#10;Description automatically generated">
            <a:extLst>
              <a:ext uri="{FF2B5EF4-FFF2-40B4-BE49-F238E27FC236}">
                <a16:creationId xmlns:a16="http://schemas.microsoft.com/office/drawing/2014/main" id="{BDE28C00-454D-4CAA-ABF1-226A233A726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58437" y="4750250"/>
            <a:ext cx="1075288" cy="344853"/>
          </a:xfrm>
          <a:prstGeom prst="rect">
            <a:avLst/>
          </a:prstGeom>
        </p:spPr>
      </p:pic>
    </p:spTree>
    <p:extLst>
      <p:ext uri="{BB962C8B-B14F-4D97-AF65-F5344CB8AC3E}">
        <p14:creationId xmlns:p14="http://schemas.microsoft.com/office/powerpoint/2010/main" val="4164324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3305176"/>
            <a:ext cx="7772400" cy="1021556"/>
          </a:xfrm>
        </p:spPr>
        <p:txBody>
          <a:bodyPr anchor="t"/>
          <a:lstStyle>
            <a:lvl1pPr algn="l">
              <a:defRPr sz="4000" b="1" cap="none" baseline="0">
                <a:solidFill>
                  <a:srgbClr val="01749B"/>
                </a:solidFill>
              </a:defRPr>
            </a:lvl1pPr>
          </a:lstStyle>
          <a:p>
            <a:r>
              <a:rPr lang="en-US" dirty="0"/>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2971800"/>
          </a:xfrm>
          <a:prstGeom prst="rect">
            <a:avLst/>
          </a:prstGeom>
        </p:spPr>
      </p:pic>
      <p:pic>
        <p:nvPicPr>
          <p:cNvPr id="5" name="Picture 4" descr="Logo, company name&#10;&#10;Description automatically generated">
            <a:extLst>
              <a:ext uri="{FF2B5EF4-FFF2-40B4-BE49-F238E27FC236}">
                <a16:creationId xmlns:a16="http://schemas.microsoft.com/office/drawing/2014/main" id="{5B811549-AF75-407F-AD2E-C83EDC07D74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958437" y="4750250"/>
            <a:ext cx="1075288" cy="344853"/>
          </a:xfrm>
          <a:prstGeom prst="rect">
            <a:avLst/>
          </a:prstGeom>
        </p:spPr>
      </p:pic>
    </p:spTree>
    <p:extLst>
      <p:ext uri="{BB962C8B-B14F-4D97-AF65-F5344CB8AC3E}">
        <p14:creationId xmlns:p14="http://schemas.microsoft.com/office/powerpoint/2010/main" val="129952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rgbClr val="01749B"/>
                </a:solidFill>
              </a:defRPr>
            </a:lvl1pPr>
          </a:lstStyle>
          <a:p>
            <a:r>
              <a:rPr lang="en-US" dirty="0"/>
              <a:t>Click to edit Master title style</a:t>
            </a:r>
          </a:p>
        </p:txBody>
      </p:sp>
      <p:sp>
        <p:nvSpPr>
          <p:cNvPr id="3" name="Content Placeholder 2"/>
          <p:cNvSpPr>
            <a:spLocks noGrp="1"/>
          </p:cNvSpPr>
          <p:nvPr>
            <p:ph sz="half" idx="1"/>
          </p:nvPr>
        </p:nvSpPr>
        <p:spPr>
          <a:xfrm>
            <a:off x="457200" y="1323191"/>
            <a:ext cx="4038600" cy="327143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23191"/>
            <a:ext cx="4038600" cy="327143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Logo, company name&#10;&#10;Description automatically generated">
            <a:extLst>
              <a:ext uri="{FF2B5EF4-FFF2-40B4-BE49-F238E27FC236}">
                <a16:creationId xmlns:a16="http://schemas.microsoft.com/office/drawing/2014/main" id="{B61E1975-8C2B-40FF-8DC2-8F3D2772E2B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58437" y="4750250"/>
            <a:ext cx="1075288" cy="344853"/>
          </a:xfrm>
          <a:prstGeom prst="rect">
            <a:avLst/>
          </a:prstGeom>
        </p:spPr>
      </p:pic>
    </p:spTree>
    <p:extLst>
      <p:ext uri="{BB962C8B-B14F-4D97-AF65-F5344CB8AC3E}">
        <p14:creationId xmlns:p14="http://schemas.microsoft.com/office/powerpoint/2010/main" val="39669979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rgbClr val="01749B"/>
                </a:solidFill>
              </a:defRPr>
            </a:lvl1pPr>
          </a:lstStyle>
          <a:p>
            <a:r>
              <a:rPr lang="en-US" dirty="0"/>
              <a:t>Click to edit Master title style</a:t>
            </a:r>
          </a:p>
        </p:txBody>
      </p:sp>
      <p:sp>
        <p:nvSpPr>
          <p:cNvPr id="6" name="Text Placeholder 2"/>
          <p:cNvSpPr>
            <a:spLocks noGrp="1"/>
          </p:cNvSpPr>
          <p:nvPr>
            <p:ph idx="1"/>
          </p:nvPr>
        </p:nvSpPr>
        <p:spPr>
          <a:xfrm>
            <a:off x="457200" y="1242509"/>
            <a:ext cx="8229600" cy="335211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descr="Logo, company name&#10;&#10;Description automatically generated">
            <a:extLst>
              <a:ext uri="{FF2B5EF4-FFF2-40B4-BE49-F238E27FC236}">
                <a16:creationId xmlns:a16="http://schemas.microsoft.com/office/drawing/2014/main" id="{E086026F-F0C6-489A-88EF-DF7FEE4691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58437" y="4750250"/>
            <a:ext cx="1075288" cy="344853"/>
          </a:xfrm>
          <a:prstGeom prst="rect">
            <a:avLst/>
          </a:prstGeom>
        </p:spPr>
      </p:pic>
    </p:spTree>
    <p:extLst>
      <p:ext uri="{BB962C8B-B14F-4D97-AF65-F5344CB8AC3E}">
        <p14:creationId xmlns:p14="http://schemas.microsoft.com/office/powerpoint/2010/main" val="15141039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descr="Logo, company name&#10;&#10;Description automatically generated">
            <a:extLst>
              <a:ext uri="{FF2B5EF4-FFF2-40B4-BE49-F238E27FC236}">
                <a16:creationId xmlns:a16="http://schemas.microsoft.com/office/drawing/2014/main" id="{13FAF19B-33CB-4DCD-888A-961C7FFC5D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58437" y="4750250"/>
            <a:ext cx="1075288" cy="344853"/>
          </a:xfrm>
          <a:prstGeom prst="rect">
            <a:avLst/>
          </a:prstGeom>
        </p:spPr>
      </p:pic>
    </p:spTree>
    <p:extLst>
      <p:ext uri="{BB962C8B-B14F-4D97-AF65-F5344CB8AC3E}">
        <p14:creationId xmlns:p14="http://schemas.microsoft.com/office/powerpoint/2010/main" val="41975926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151335"/>
            <a:ext cx="4041775"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Logo, company name&#10;&#10;Description automatically generated">
            <a:extLst>
              <a:ext uri="{FF2B5EF4-FFF2-40B4-BE49-F238E27FC236}">
                <a16:creationId xmlns:a16="http://schemas.microsoft.com/office/drawing/2014/main" id="{A3FCF4DC-1C72-462C-9F01-F8D7E4D1D8B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58437" y="4750250"/>
            <a:ext cx="1075288" cy="344853"/>
          </a:xfrm>
          <a:prstGeom prst="rect">
            <a:avLst/>
          </a:prstGeom>
        </p:spPr>
      </p:pic>
    </p:spTree>
    <p:extLst>
      <p:ext uri="{BB962C8B-B14F-4D97-AF65-F5344CB8AC3E}">
        <p14:creationId xmlns:p14="http://schemas.microsoft.com/office/powerpoint/2010/main" val="1168006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image" Target="../media/image4.pn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image" Target="../media/image3.png"/><Relationship Id="rId5" Type="http://schemas.openxmlformats.org/officeDocument/2006/relationships/slideLayout" Target="../slideLayouts/slideLayout12.xml"/><Relationship Id="rId10" Type="http://schemas.openxmlformats.org/officeDocument/2006/relationships/image" Target="../media/image2.png"/><Relationship Id="rId4" Type="http://schemas.openxmlformats.org/officeDocument/2006/relationships/slideLayout" Target="../slideLayouts/slideLayout11.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75649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040803"/>
            <a:ext cx="8229600" cy="355382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p:cNvCxnSpPr/>
          <p:nvPr userDrawn="1"/>
        </p:nvCxnSpPr>
        <p:spPr>
          <a:xfrm>
            <a:off x="457200" y="962470"/>
            <a:ext cx="8229600" cy="0"/>
          </a:xfrm>
          <a:prstGeom prst="line">
            <a:avLst/>
          </a:prstGeom>
          <a:ln w="3175"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userDrawn="1"/>
        </p:nvSpPr>
        <p:spPr>
          <a:xfrm>
            <a:off x="457200" y="4814647"/>
            <a:ext cx="2371060" cy="276999"/>
          </a:xfrm>
          <a:prstGeom prst="rect">
            <a:avLst/>
          </a:prstGeom>
          <a:noFill/>
        </p:spPr>
        <p:txBody>
          <a:bodyPr wrap="square" rtlCol="0">
            <a:spAutoFit/>
          </a:bodyPr>
          <a:lstStyle/>
          <a:p>
            <a:r>
              <a:rPr lang="en-US" sz="1200" dirty="0">
                <a:solidFill>
                  <a:schemeClr val="tx1">
                    <a:lumMod val="50000"/>
                    <a:lumOff val="50000"/>
                  </a:schemeClr>
                </a:solidFill>
              </a:rPr>
              <a:t>Matrix Solutions Inc.</a:t>
            </a:r>
          </a:p>
        </p:txBody>
      </p:sp>
      <p:sp>
        <p:nvSpPr>
          <p:cNvPr id="11" name="TextBox 10"/>
          <p:cNvSpPr txBox="1"/>
          <p:nvPr userDrawn="1"/>
        </p:nvSpPr>
        <p:spPr>
          <a:xfrm>
            <a:off x="3385292" y="4814647"/>
            <a:ext cx="2371060" cy="276999"/>
          </a:xfrm>
          <a:prstGeom prst="rect">
            <a:avLst/>
          </a:prstGeom>
          <a:noFill/>
        </p:spPr>
        <p:txBody>
          <a:bodyPr wrap="square" rtlCol="0">
            <a:spAutoFit/>
          </a:bodyPr>
          <a:lstStyle/>
          <a:p>
            <a:pPr algn="ctr"/>
            <a:fld id="{4558CA02-7103-4F35-99E9-C28F7618E2BB}" type="slidenum">
              <a:rPr lang="en-US" sz="1200" smtClean="0">
                <a:solidFill>
                  <a:schemeClr val="tx1">
                    <a:lumMod val="50000"/>
                    <a:lumOff val="50000"/>
                  </a:schemeClr>
                </a:solidFill>
              </a:rPr>
              <a:pPr algn="ctr"/>
              <a:t>‹#›</a:t>
            </a:fld>
            <a:endParaRPr lang="en-US" sz="1200" dirty="0">
              <a:solidFill>
                <a:schemeClr val="tx1">
                  <a:lumMod val="50000"/>
                  <a:lumOff val="50000"/>
                </a:schemeClr>
              </a:solidFill>
            </a:endParaRPr>
          </a:p>
        </p:txBody>
      </p:sp>
      <p:pic>
        <p:nvPicPr>
          <p:cNvPr id="13" name="Picture 12"/>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8065761" y="4781550"/>
            <a:ext cx="275702" cy="279402"/>
          </a:xfrm>
          <a:prstGeom prst="rect">
            <a:avLst/>
          </a:prstGeom>
        </p:spPr>
      </p:pic>
      <p:pic>
        <p:nvPicPr>
          <p:cNvPr id="14" name="Picture 13"/>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8406659" y="4781550"/>
            <a:ext cx="275702" cy="279402"/>
          </a:xfrm>
          <a:prstGeom prst="rect">
            <a:avLst/>
          </a:prstGeom>
        </p:spPr>
      </p:pic>
      <p:pic>
        <p:nvPicPr>
          <p:cNvPr id="15" name="Picture 14"/>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7724862" y="4781550"/>
            <a:ext cx="275702" cy="279402"/>
          </a:xfrm>
          <a:prstGeom prst="rect">
            <a:avLst/>
          </a:prstGeom>
        </p:spPr>
      </p:pic>
      <p:pic>
        <p:nvPicPr>
          <p:cNvPr id="12" name="Picture 11" descr="MatrixPowerpointTemplateV4-14.png"/>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39278" y="4623351"/>
            <a:ext cx="9220200" cy="171450"/>
          </a:xfrm>
          <a:prstGeom prst="rect">
            <a:avLst/>
          </a:prstGeom>
        </p:spPr>
      </p:pic>
    </p:spTree>
    <p:extLst>
      <p:ext uri="{BB962C8B-B14F-4D97-AF65-F5344CB8AC3E}">
        <p14:creationId xmlns:p14="http://schemas.microsoft.com/office/powerpoint/2010/main" val="3258031788"/>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Lst>
  <p:txStyles>
    <p:titleStyle>
      <a:lvl1pPr algn="l" defTabSz="914400" rtl="0" eaLnBrk="1" latinLnBrk="0" hangingPunct="1">
        <a:spcBef>
          <a:spcPct val="0"/>
        </a:spcBef>
        <a:buNone/>
        <a:defRPr sz="3600" b="1" kern="1200" baseline="0">
          <a:solidFill>
            <a:srgbClr val="01749B"/>
          </a:solidFill>
          <a:latin typeface="Cambria" panose="02040503050406030204"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80"/>
            <a:ext cx="8229600" cy="75649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040803"/>
            <a:ext cx="8229600" cy="355382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p:cNvCxnSpPr/>
          <p:nvPr userDrawn="1"/>
        </p:nvCxnSpPr>
        <p:spPr>
          <a:xfrm>
            <a:off x="457200" y="962470"/>
            <a:ext cx="8229600" cy="0"/>
          </a:xfrm>
          <a:prstGeom prst="line">
            <a:avLst/>
          </a:prstGeom>
          <a:ln w="3175"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userDrawn="1"/>
        </p:nvSpPr>
        <p:spPr>
          <a:xfrm>
            <a:off x="457200" y="4814648"/>
            <a:ext cx="2371060" cy="276999"/>
          </a:xfrm>
          <a:prstGeom prst="rect">
            <a:avLst/>
          </a:prstGeom>
          <a:noFill/>
        </p:spPr>
        <p:txBody>
          <a:bodyPr wrap="square" rtlCol="0">
            <a:spAutoFit/>
          </a:bodyPr>
          <a:lstStyle/>
          <a:p>
            <a:r>
              <a:rPr lang="en-US" sz="1200" dirty="0">
                <a:solidFill>
                  <a:schemeClr val="tx1">
                    <a:lumMod val="50000"/>
                    <a:lumOff val="50000"/>
                  </a:schemeClr>
                </a:solidFill>
              </a:rPr>
              <a:t>Matrix Solutions Inc.</a:t>
            </a:r>
          </a:p>
        </p:txBody>
      </p:sp>
      <p:sp>
        <p:nvSpPr>
          <p:cNvPr id="11" name="TextBox 10"/>
          <p:cNvSpPr txBox="1"/>
          <p:nvPr userDrawn="1"/>
        </p:nvSpPr>
        <p:spPr>
          <a:xfrm>
            <a:off x="3385293" y="4814648"/>
            <a:ext cx="2371060" cy="276999"/>
          </a:xfrm>
          <a:prstGeom prst="rect">
            <a:avLst/>
          </a:prstGeom>
          <a:noFill/>
        </p:spPr>
        <p:txBody>
          <a:bodyPr wrap="square" rtlCol="0">
            <a:spAutoFit/>
          </a:bodyPr>
          <a:lstStyle/>
          <a:p>
            <a:pPr algn="ctr"/>
            <a:fld id="{4558CA02-7103-4F35-99E9-C28F7618E2BB}" type="slidenum">
              <a:rPr lang="en-US" sz="1200" smtClean="0">
                <a:solidFill>
                  <a:schemeClr val="tx1">
                    <a:lumMod val="50000"/>
                    <a:lumOff val="50000"/>
                  </a:schemeClr>
                </a:solidFill>
              </a:rPr>
              <a:pPr algn="ctr"/>
              <a:t>‹#›</a:t>
            </a:fld>
            <a:endParaRPr lang="en-US" sz="1200" dirty="0">
              <a:solidFill>
                <a:schemeClr val="tx1">
                  <a:lumMod val="50000"/>
                  <a:lumOff val="50000"/>
                </a:schemeClr>
              </a:solidFill>
            </a:endParaRPr>
          </a:p>
        </p:txBody>
      </p:sp>
      <p:pic>
        <p:nvPicPr>
          <p:cNvPr id="13" name="Picture 12"/>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8065762" y="4781550"/>
            <a:ext cx="275702" cy="279402"/>
          </a:xfrm>
          <a:prstGeom prst="rect">
            <a:avLst/>
          </a:prstGeom>
        </p:spPr>
      </p:pic>
      <p:pic>
        <p:nvPicPr>
          <p:cNvPr id="14" name="Picture 13"/>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8406660" y="4781550"/>
            <a:ext cx="275702" cy="279402"/>
          </a:xfrm>
          <a:prstGeom prst="rect">
            <a:avLst/>
          </a:prstGeom>
        </p:spPr>
      </p:pic>
      <p:pic>
        <p:nvPicPr>
          <p:cNvPr id="15" name="Picture 14"/>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7724863" y="4781550"/>
            <a:ext cx="275702" cy="279402"/>
          </a:xfrm>
          <a:prstGeom prst="rect">
            <a:avLst/>
          </a:prstGeom>
        </p:spPr>
      </p:pic>
      <p:pic>
        <p:nvPicPr>
          <p:cNvPr id="12" name="Picture 11" descr="MatrixPowerpointTemplateV4-14.png"/>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39278" y="4623351"/>
            <a:ext cx="9220200" cy="171450"/>
          </a:xfrm>
          <a:prstGeom prst="rect">
            <a:avLst/>
          </a:prstGeom>
        </p:spPr>
      </p:pic>
    </p:spTree>
    <p:extLst>
      <p:ext uri="{BB962C8B-B14F-4D97-AF65-F5344CB8AC3E}">
        <p14:creationId xmlns:p14="http://schemas.microsoft.com/office/powerpoint/2010/main" val="3698009085"/>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Lst>
  <p:txStyles>
    <p:titleStyle>
      <a:lvl1pPr algn="l" defTabSz="914378" rtl="0" eaLnBrk="1" latinLnBrk="0" hangingPunct="1">
        <a:spcBef>
          <a:spcPct val="0"/>
        </a:spcBef>
        <a:buNone/>
        <a:defRPr sz="3600" b="1" kern="1200" baseline="0">
          <a:solidFill>
            <a:srgbClr val="01749B"/>
          </a:solidFill>
          <a:latin typeface="Cambria" panose="02040503050406030204" pitchFamily="18" charset="0"/>
          <a:ea typeface="+mj-ea"/>
          <a:cs typeface="+mj-cs"/>
        </a:defRPr>
      </a:lvl1pPr>
    </p:titleStyle>
    <p:bodyStyle>
      <a:lvl1pPr marL="342892" indent="-342892" algn="l" defTabSz="914378"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1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1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2.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4.emf"/><Relationship Id="rId5" Type="http://schemas.openxmlformats.org/officeDocument/2006/relationships/image" Target="../media/image1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1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2.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12.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2.png"/><Relationship Id="rId5" Type="http://schemas.openxmlformats.org/officeDocument/2006/relationships/image" Target="../media/image19.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2.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12.png"/><Relationship Id="rId5" Type="http://schemas.openxmlformats.org/officeDocument/2006/relationships/image" Target="../media/image22.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12.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2.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12.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12.png"/><Relationship Id="rId5" Type="http://schemas.openxmlformats.org/officeDocument/2006/relationships/image" Target="../media/image25.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12.png"/><Relationship Id="rId5" Type="http://schemas.openxmlformats.org/officeDocument/2006/relationships/image" Target="../media/image26.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12.png"/><Relationship Id="rId5" Type="http://schemas.openxmlformats.org/officeDocument/2006/relationships/image" Target="../media/image27.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12.png"/><Relationship Id="rId5" Type="http://schemas.openxmlformats.org/officeDocument/2006/relationships/image" Target="../media/image28.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12.png"/><Relationship Id="rId5" Type="http://schemas.openxmlformats.org/officeDocument/2006/relationships/image" Target="../media/image29.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12.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12.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12.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2.png"/><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9.m4a"/><Relationship Id="rId1" Type="http://schemas.microsoft.com/office/2007/relationships/media" Target="../media/media29.m4a"/><Relationship Id="rId5" Type="http://schemas.openxmlformats.org/officeDocument/2006/relationships/image" Target="../media/image12.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5" Type="http://schemas.openxmlformats.org/officeDocument/2006/relationships/image" Target="../media/image12.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12.png"/><Relationship Id="rId5" Type="http://schemas.openxmlformats.org/officeDocument/2006/relationships/hyperlink" Target="https://getinvolved.london.ca/carlingcreekmp/survey_tools/flooding-survey" TargetMode="Externa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685800" y="2141542"/>
            <a:ext cx="8365209" cy="1286616"/>
          </a:xfrm>
        </p:spPr>
        <p:txBody>
          <a:bodyPr>
            <a:noAutofit/>
          </a:bodyPr>
          <a:lstStyle/>
          <a:p>
            <a:r>
              <a:rPr lang="en-US" sz="3000" dirty="0">
                <a:ea typeface="Cambria" panose="02040503050406030204" pitchFamily="18" charset="0"/>
                <a:cs typeface="Calibri" panose="020F0502020204030204" pitchFamily="34" charset="0"/>
              </a:rPr>
              <a:t>City of London</a:t>
            </a:r>
            <a:br>
              <a:rPr lang="en-US" sz="3000" dirty="0">
                <a:ea typeface="Cambria" panose="02040503050406030204" pitchFamily="18" charset="0"/>
                <a:cs typeface="Calibri" panose="020F0502020204030204" pitchFamily="34" charset="0"/>
              </a:rPr>
            </a:br>
            <a:r>
              <a:rPr lang="en-US" sz="3000" dirty="0">
                <a:ea typeface="Cambria" panose="02040503050406030204" pitchFamily="18" charset="0"/>
                <a:cs typeface="Calibri" panose="020F0502020204030204" pitchFamily="34" charset="0"/>
              </a:rPr>
              <a:t>Carling Creek Stormwater Management Master Plan – Municipal Class Environmental Assessment</a:t>
            </a:r>
            <a:br>
              <a:rPr lang="en-US" sz="3000" dirty="0">
                <a:ea typeface="Cambria" panose="02040503050406030204" pitchFamily="18" charset="0"/>
                <a:cs typeface="Calibri" panose="020F0502020204030204" pitchFamily="34" charset="0"/>
              </a:rPr>
            </a:br>
            <a:r>
              <a:rPr lang="en-US" sz="3000" b="0" dirty="0">
                <a:ea typeface="Cambria" panose="02040503050406030204" pitchFamily="18" charset="0"/>
              </a:rPr>
              <a:t>Public Information Centre 1</a:t>
            </a:r>
            <a:br>
              <a:rPr lang="en-US" sz="3000" b="0" dirty="0">
                <a:ea typeface="Cambria" panose="02040503050406030204" pitchFamily="18" charset="0"/>
              </a:rPr>
            </a:br>
            <a:endParaRPr lang="en-US" sz="3000" b="0" dirty="0">
              <a:ea typeface="Cambria" panose="02040503050406030204" pitchFamily="18" charset="0"/>
              <a:cs typeface="Calibri" panose="020F0502020204030204" pitchFamily="34" charset="0"/>
            </a:endParaRPr>
          </a:p>
        </p:txBody>
      </p:sp>
      <p:sp>
        <p:nvSpPr>
          <p:cNvPr id="6" name="Rectangle 5"/>
          <p:cNvSpPr/>
          <p:nvPr/>
        </p:nvSpPr>
        <p:spPr>
          <a:xfrm>
            <a:off x="4343400" y="4781550"/>
            <a:ext cx="5334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Audio 1">
            <a:hlinkClick r:id="" action="ppaction://media"/>
            <a:extLst>
              <a:ext uri="{FF2B5EF4-FFF2-40B4-BE49-F238E27FC236}">
                <a16:creationId xmlns:a16="http://schemas.microsoft.com/office/drawing/2014/main" id="{FF3252C5-EE89-41C0-AEA9-F83781D720A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1638099701"/>
      </p:ext>
    </p:extLst>
  </p:cSld>
  <p:clrMapOvr>
    <a:masterClrMapping/>
  </p:clrMapOvr>
  <mc:AlternateContent xmlns:mc="http://schemas.openxmlformats.org/markup-compatibility/2006" xmlns:p14="http://schemas.microsoft.com/office/powerpoint/2010/main">
    <mc:Choice Requires="p14">
      <p:transition spd="slow" p14:dur="2000" advTm="7823"/>
    </mc:Choice>
    <mc:Fallback xmlns="">
      <p:transition spd="slow" advTm="78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4B13A-2348-4CC0-9A61-61E6865BD94B}"/>
              </a:ext>
            </a:extLst>
          </p:cNvPr>
          <p:cNvSpPr>
            <a:spLocks noGrp="1"/>
          </p:cNvSpPr>
          <p:nvPr>
            <p:ph type="title"/>
          </p:nvPr>
        </p:nvSpPr>
        <p:spPr/>
        <p:txBody>
          <a:bodyPr/>
          <a:lstStyle/>
          <a:p>
            <a:r>
              <a:rPr lang="en-CA" dirty="0"/>
              <a:t>Welcome</a:t>
            </a:r>
          </a:p>
        </p:txBody>
      </p:sp>
      <p:sp>
        <p:nvSpPr>
          <p:cNvPr id="6" name="Rectangle 5">
            <a:extLst>
              <a:ext uri="{FF2B5EF4-FFF2-40B4-BE49-F238E27FC236}">
                <a16:creationId xmlns:a16="http://schemas.microsoft.com/office/drawing/2014/main" id="{B6C45334-D5D1-4DEE-A5C3-8EDF6E2B51E3}"/>
              </a:ext>
            </a:extLst>
          </p:cNvPr>
          <p:cNvSpPr/>
          <p:nvPr/>
        </p:nvSpPr>
        <p:spPr>
          <a:xfrm>
            <a:off x="3398655" y="2966060"/>
            <a:ext cx="2379058" cy="999641"/>
          </a:xfrm>
          <a:prstGeom prst="rect">
            <a:avLst/>
          </a:prstGeom>
          <a:solidFill>
            <a:srgbClr val="01749B"/>
          </a:solidFill>
          <a:ln>
            <a:solidFill>
              <a:srgbClr val="77BC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600" dirty="0"/>
              <a:t>Matthew LeGrand</a:t>
            </a:r>
          </a:p>
          <a:p>
            <a:pPr algn="ctr"/>
            <a:r>
              <a:rPr lang="en-CA" sz="1600" dirty="0"/>
              <a:t>Hydrology Lead</a:t>
            </a:r>
          </a:p>
          <a:p>
            <a:pPr algn="ctr"/>
            <a:r>
              <a:rPr lang="en-CA" sz="1600" dirty="0"/>
              <a:t>Matrix Solutions Inc. </a:t>
            </a:r>
          </a:p>
        </p:txBody>
      </p:sp>
      <p:sp>
        <p:nvSpPr>
          <p:cNvPr id="9" name="Rectangle 8">
            <a:extLst>
              <a:ext uri="{FF2B5EF4-FFF2-40B4-BE49-F238E27FC236}">
                <a16:creationId xmlns:a16="http://schemas.microsoft.com/office/drawing/2014/main" id="{51C7414B-14CE-4B40-AB4A-E4C012A8B84A}"/>
              </a:ext>
            </a:extLst>
          </p:cNvPr>
          <p:cNvSpPr/>
          <p:nvPr/>
        </p:nvSpPr>
        <p:spPr>
          <a:xfrm>
            <a:off x="5917539" y="2966061"/>
            <a:ext cx="2379057" cy="999641"/>
          </a:xfrm>
          <a:prstGeom prst="rect">
            <a:avLst/>
          </a:prstGeom>
          <a:solidFill>
            <a:srgbClr val="01749B"/>
          </a:solidFill>
          <a:ln>
            <a:solidFill>
              <a:srgbClr val="77BC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600" dirty="0"/>
              <a:t>Phil Campbell</a:t>
            </a:r>
          </a:p>
          <a:p>
            <a:pPr algn="ctr"/>
            <a:r>
              <a:rPr lang="en-CA" sz="1600" dirty="0"/>
              <a:t>Municipal Infrastructure</a:t>
            </a:r>
          </a:p>
          <a:p>
            <a:pPr algn="ctr"/>
            <a:r>
              <a:rPr lang="en-CA" sz="1600" dirty="0"/>
              <a:t>Matrix Solutions Inc. </a:t>
            </a:r>
          </a:p>
        </p:txBody>
      </p:sp>
      <p:sp>
        <p:nvSpPr>
          <p:cNvPr id="11" name="Rectangle 10">
            <a:extLst>
              <a:ext uri="{FF2B5EF4-FFF2-40B4-BE49-F238E27FC236}">
                <a16:creationId xmlns:a16="http://schemas.microsoft.com/office/drawing/2014/main" id="{1D31FFE2-65F4-4B87-A01A-197588A24D19}"/>
              </a:ext>
            </a:extLst>
          </p:cNvPr>
          <p:cNvSpPr/>
          <p:nvPr/>
        </p:nvSpPr>
        <p:spPr>
          <a:xfrm>
            <a:off x="3258829" y="1295338"/>
            <a:ext cx="2626341" cy="1138109"/>
          </a:xfrm>
          <a:prstGeom prst="rect">
            <a:avLst/>
          </a:prstGeom>
          <a:solidFill>
            <a:srgbClr val="77BC1F"/>
          </a:solidFill>
          <a:ln>
            <a:solidFill>
              <a:srgbClr val="0174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600" dirty="0"/>
              <a:t>Monica McVicar, P.Eng.</a:t>
            </a:r>
          </a:p>
          <a:p>
            <a:pPr algn="ctr"/>
            <a:r>
              <a:rPr lang="en-CA" sz="1600" dirty="0"/>
              <a:t>Project Manager</a:t>
            </a:r>
          </a:p>
          <a:p>
            <a:pPr algn="ctr"/>
            <a:r>
              <a:rPr lang="en-CA" sz="1600" dirty="0"/>
              <a:t>City of London</a:t>
            </a:r>
          </a:p>
          <a:p>
            <a:pPr algn="ctr"/>
            <a:r>
              <a:rPr lang="en-CA" sz="1600" dirty="0"/>
              <a:t>Stormwater Engineering</a:t>
            </a:r>
          </a:p>
        </p:txBody>
      </p:sp>
      <p:sp>
        <p:nvSpPr>
          <p:cNvPr id="12" name="Rectangle 11">
            <a:extLst>
              <a:ext uri="{FF2B5EF4-FFF2-40B4-BE49-F238E27FC236}">
                <a16:creationId xmlns:a16="http://schemas.microsoft.com/office/drawing/2014/main" id="{AAE51937-D1F5-4647-8EC2-2A8CF6272667}"/>
              </a:ext>
            </a:extLst>
          </p:cNvPr>
          <p:cNvSpPr/>
          <p:nvPr/>
        </p:nvSpPr>
        <p:spPr>
          <a:xfrm>
            <a:off x="847405" y="2954986"/>
            <a:ext cx="2411424" cy="1010715"/>
          </a:xfrm>
          <a:prstGeom prst="rect">
            <a:avLst/>
          </a:prstGeom>
          <a:solidFill>
            <a:srgbClr val="01749B"/>
          </a:solidFill>
          <a:ln>
            <a:solidFill>
              <a:srgbClr val="77BC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600" dirty="0"/>
              <a:t>Nicholas Krygsman, P.Eng.</a:t>
            </a:r>
          </a:p>
          <a:p>
            <a:pPr algn="ctr"/>
            <a:r>
              <a:rPr lang="en-CA" sz="1600" dirty="0"/>
              <a:t>Project Manager</a:t>
            </a:r>
          </a:p>
          <a:p>
            <a:pPr algn="ctr"/>
            <a:r>
              <a:rPr lang="en-CA" sz="1600" dirty="0"/>
              <a:t>Matrix Solutions Inc.</a:t>
            </a:r>
          </a:p>
        </p:txBody>
      </p:sp>
      <p:pic>
        <p:nvPicPr>
          <p:cNvPr id="13" name="Audio 12">
            <a:hlinkClick r:id="" action="ppaction://media"/>
            <a:extLst>
              <a:ext uri="{FF2B5EF4-FFF2-40B4-BE49-F238E27FC236}">
                <a16:creationId xmlns:a16="http://schemas.microsoft.com/office/drawing/2014/main" id="{26F4E8A2-A488-4188-8D4C-C4ED6A1C281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2248308507"/>
      </p:ext>
    </p:extLst>
  </p:cSld>
  <p:clrMapOvr>
    <a:masterClrMapping/>
  </p:clrMapOvr>
  <mc:AlternateContent xmlns:mc="http://schemas.openxmlformats.org/markup-compatibility/2006" xmlns:p14="http://schemas.microsoft.com/office/powerpoint/2010/main">
    <mc:Choice Requires="p14">
      <p:transition spd="slow" p14:dur="2000" advTm="30581"/>
    </mc:Choice>
    <mc:Fallback xmlns="">
      <p:transition spd="slow" advTm="305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5454C-E966-49C1-97FA-09F2A3DAEE09}"/>
              </a:ext>
            </a:extLst>
          </p:cNvPr>
          <p:cNvSpPr>
            <a:spLocks noGrp="1"/>
          </p:cNvSpPr>
          <p:nvPr>
            <p:ph type="title"/>
          </p:nvPr>
        </p:nvSpPr>
        <p:spPr/>
        <p:txBody>
          <a:bodyPr/>
          <a:lstStyle/>
          <a:p>
            <a:r>
              <a:rPr lang="en-CA" dirty="0"/>
              <a:t>Land Acknowledgement</a:t>
            </a:r>
          </a:p>
        </p:txBody>
      </p:sp>
      <p:sp>
        <p:nvSpPr>
          <p:cNvPr id="3" name="Content Placeholder 2">
            <a:extLst>
              <a:ext uri="{FF2B5EF4-FFF2-40B4-BE49-F238E27FC236}">
                <a16:creationId xmlns:a16="http://schemas.microsoft.com/office/drawing/2014/main" id="{CD8BFDD0-D39B-49CF-B48F-E0258AB4165D}"/>
              </a:ext>
            </a:extLst>
          </p:cNvPr>
          <p:cNvSpPr>
            <a:spLocks noGrp="1"/>
          </p:cNvSpPr>
          <p:nvPr>
            <p:ph idx="1"/>
          </p:nvPr>
        </p:nvSpPr>
        <p:spPr>
          <a:xfrm>
            <a:off x="365760" y="1005840"/>
            <a:ext cx="8229600" cy="3489275"/>
          </a:xfrm>
        </p:spPr>
        <p:txBody>
          <a:bodyPr>
            <a:normAutofit/>
          </a:bodyPr>
          <a:lstStyle/>
          <a:p>
            <a:pPr marL="114300" indent="0">
              <a:buNone/>
            </a:pPr>
            <a:r>
              <a:rPr lang="en-US" sz="2400" dirty="0">
                <a:effectLst/>
                <a:latin typeface="Calibri" panose="020F0502020204030204" pitchFamily="34" charset="0"/>
                <a:ea typeface="Calibri" panose="020F0502020204030204" pitchFamily="34" charset="0"/>
              </a:rPr>
              <a:t>We want to acknowledge that we are on lands traditionally occupied by Indigenous Peoples. They continue to care for this land, they continue to shape the City of London, and we want to show our respect. Hundreds of years after the first treaties were signed, they are still relevant today.</a:t>
            </a:r>
            <a:endParaRPr lang="en-CA" sz="2400" dirty="0">
              <a:effectLst/>
              <a:latin typeface="Calibri" panose="020F0502020204030204" pitchFamily="34" charset="0"/>
              <a:ea typeface="Calibri" panose="020F0502020204030204" pitchFamily="34" charset="0"/>
            </a:endParaRPr>
          </a:p>
        </p:txBody>
      </p:sp>
      <p:pic>
        <p:nvPicPr>
          <p:cNvPr id="4" name="Audio 3">
            <a:hlinkClick r:id="" action="ppaction://media"/>
            <a:extLst>
              <a:ext uri="{FF2B5EF4-FFF2-40B4-BE49-F238E27FC236}">
                <a16:creationId xmlns:a16="http://schemas.microsoft.com/office/drawing/2014/main" id="{762C5AC7-8712-463E-B435-A66D767B86F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2542868605"/>
      </p:ext>
    </p:extLst>
  </p:cSld>
  <p:clrMapOvr>
    <a:masterClrMapping/>
  </p:clrMapOvr>
  <mc:AlternateContent xmlns:mc="http://schemas.openxmlformats.org/markup-compatibility/2006" xmlns:p14="http://schemas.microsoft.com/office/powerpoint/2010/main">
    <mc:Choice Requires="p14">
      <p:transition spd="slow" p14:dur="2000" advTm="15950"/>
    </mc:Choice>
    <mc:Fallback xmlns="">
      <p:transition spd="slow" advTm="159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5454C-E966-49C1-97FA-09F2A3DAEE09}"/>
              </a:ext>
            </a:extLst>
          </p:cNvPr>
          <p:cNvSpPr>
            <a:spLocks noGrp="1"/>
          </p:cNvSpPr>
          <p:nvPr>
            <p:ph type="title"/>
          </p:nvPr>
        </p:nvSpPr>
        <p:spPr/>
        <p:txBody>
          <a:bodyPr>
            <a:normAutofit/>
          </a:bodyPr>
          <a:lstStyle/>
          <a:p>
            <a:r>
              <a:rPr lang="en-CA" dirty="0"/>
              <a:t>Presentation Format</a:t>
            </a:r>
          </a:p>
        </p:txBody>
      </p:sp>
      <p:sp>
        <p:nvSpPr>
          <p:cNvPr id="3" name="Content Placeholder 2">
            <a:extLst>
              <a:ext uri="{FF2B5EF4-FFF2-40B4-BE49-F238E27FC236}">
                <a16:creationId xmlns:a16="http://schemas.microsoft.com/office/drawing/2014/main" id="{CD8BFDD0-D39B-49CF-B48F-E0258AB4165D}"/>
              </a:ext>
            </a:extLst>
          </p:cNvPr>
          <p:cNvSpPr>
            <a:spLocks noGrp="1"/>
          </p:cNvSpPr>
          <p:nvPr>
            <p:ph idx="1"/>
          </p:nvPr>
        </p:nvSpPr>
        <p:spPr>
          <a:xfrm>
            <a:off x="365760" y="1005840"/>
            <a:ext cx="8229600" cy="3489275"/>
          </a:xfrm>
        </p:spPr>
        <p:txBody>
          <a:bodyPr>
            <a:normAutofit/>
          </a:bodyPr>
          <a:lstStyle/>
          <a:p>
            <a:r>
              <a:rPr lang="en-CA" sz="2400" dirty="0"/>
              <a:t>This meeting is being hosted as a pre-recorded video.</a:t>
            </a:r>
          </a:p>
          <a:p>
            <a:r>
              <a:rPr lang="en-CA" sz="2400" dirty="0"/>
              <a:t>If you have downloaded the slides independently of the video, please be sure to read the attached script. </a:t>
            </a:r>
          </a:p>
        </p:txBody>
      </p:sp>
      <p:pic>
        <p:nvPicPr>
          <p:cNvPr id="10" name="Audio 9">
            <a:hlinkClick r:id="" action="ppaction://media"/>
            <a:extLst>
              <a:ext uri="{FF2B5EF4-FFF2-40B4-BE49-F238E27FC236}">
                <a16:creationId xmlns:a16="http://schemas.microsoft.com/office/drawing/2014/main" id="{7075180C-905C-414D-A09B-2D62E4C723F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4111613268"/>
      </p:ext>
    </p:extLst>
  </p:cSld>
  <p:clrMapOvr>
    <a:masterClrMapping/>
  </p:clrMapOvr>
  <mc:AlternateContent xmlns:mc="http://schemas.openxmlformats.org/markup-compatibility/2006" xmlns:p14="http://schemas.microsoft.com/office/powerpoint/2010/main">
    <mc:Choice Requires="p14">
      <p:transition spd="slow" p14:dur="2000" advTm="27665"/>
    </mc:Choice>
    <mc:Fallback xmlns="">
      <p:transition spd="slow" advTm="276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5494E-0877-494F-AA15-9286659620C1}"/>
              </a:ext>
            </a:extLst>
          </p:cNvPr>
          <p:cNvSpPr>
            <a:spLocks noGrp="1"/>
          </p:cNvSpPr>
          <p:nvPr>
            <p:ph type="title"/>
          </p:nvPr>
        </p:nvSpPr>
        <p:spPr/>
        <p:txBody>
          <a:bodyPr/>
          <a:lstStyle/>
          <a:p>
            <a:r>
              <a:rPr lang="en-CA" dirty="0"/>
              <a:t>Agenda</a:t>
            </a:r>
          </a:p>
        </p:txBody>
      </p:sp>
      <p:sp>
        <p:nvSpPr>
          <p:cNvPr id="6" name="Content Placeholder 2">
            <a:extLst>
              <a:ext uri="{FF2B5EF4-FFF2-40B4-BE49-F238E27FC236}">
                <a16:creationId xmlns:a16="http://schemas.microsoft.com/office/drawing/2014/main" id="{63558326-288D-46D2-B944-5331AA1CFDB6}"/>
              </a:ext>
            </a:extLst>
          </p:cNvPr>
          <p:cNvSpPr txBox="1">
            <a:spLocks/>
          </p:cNvSpPr>
          <p:nvPr/>
        </p:nvSpPr>
        <p:spPr>
          <a:xfrm>
            <a:off x="365760" y="1005840"/>
            <a:ext cx="8229600" cy="3589407"/>
          </a:xfrm>
          <a:prstGeom prst="rect">
            <a:avLst/>
          </a:prstGeom>
        </p:spPr>
        <p:txBody>
          <a:bodyPr vert="horz" lIns="91440" tIns="45720" rIns="91440" bIns="45720" numCol="2"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tabLst>
                <a:tab pos="457200" algn="l"/>
              </a:tabLst>
            </a:pPr>
            <a:r>
              <a:rPr lang="en-CA" sz="2400" dirty="0"/>
              <a:t>Introduction</a:t>
            </a:r>
          </a:p>
          <a:p>
            <a:pPr lvl="1">
              <a:tabLst>
                <a:tab pos="457200" algn="l"/>
              </a:tabLst>
            </a:pPr>
            <a:r>
              <a:rPr lang="en-CA" sz="2000" dirty="0"/>
              <a:t>Project Overview and Purpose</a:t>
            </a:r>
          </a:p>
          <a:p>
            <a:pPr lvl="1">
              <a:tabLst>
                <a:tab pos="457200" algn="l"/>
              </a:tabLst>
            </a:pPr>
            <a:r>
              <a:rPr lang="en-CA" sz="2000" dirty="0"/>
              <a:t>Environmental Assessment Process</a:t>
            </a:r>
          </a:p>
          <a:p>
            <a:pPr lvl="1">
              <a:tabLst>
                <a:tab pos="457200" algn="l"/>
              </a:tabLst>
            </a:pPr>
            <a:r>
              <a:rPr lang="en-CA" sz="2000" dirty="0"/>
              <a:t>Study Area Review</a:t>
            </a:r>
          </a:p>
          <a:p>
            <a:pPr lvl="0">
              <a:tabLst>
                <a:tab pos="457200" algn="l"/>
              </a:tabLst>
            </a:pPr>
            <a:r>
              <a:rPr lang="en-CA" sz="2400" dirty="0"/>
              <a:t>Hydrology and Hydraulic Modeling Update and Flood Risk Assessment</a:t>
            </a:r>
          </a:p>
          <a:p>
            <a:pPr marL="0" lvl="0" indent="0">
              <a:buNone/>
              <a:tabLst>
                <a:tab pos="457200" algn="l"/>
              </a:tabLst>
            </a:pPr>
            <a:endParaRPr lang="en-CA" sz="2400" dirty="0"/>
          </a:p>
          <a:p>
            <a:pPr lvl="0">
              <a:tabLst>
                <a:tab pos="457200" algn="l"/>
              </a:tabLst>
            </a:pPr>
            <a:r>
              <a:rPr lang="en-CA" sz="2400" dirty="0"/>
              <a:t>Potential Stormwater Management Solutions for Carking Creek </a:t>
            </a:r>
            <a:endParaRPr lang="en-CA" sz="1600" dirty="0"/>
          </a:p>
          <a:p>
            <a:pPr>
              <a:tabLst>
                <a:tab pos="457200" algn="l"/>
              </a:tabLst>
            </a:pPr>
            <a:r>
              <a:rPr lang="en-CA" sz="2400" dirty="0"/>
              <a:t>Development of Stormwater Management Alternatives and Evaluation Criteria</a:t>
            </a:r>
          </a:p>
          <a:p>
            <a:pPr>
              <a:tabLst>
                <a:tab pos="457200" algn="l"/>
              </a:tabLst>
            </a:pPr>
            <a:r>
              <a:rPr lang="en-CA" sz="2400" dirty="0"/>
              <a:t>Next Steps in the Environmental Assessment Process</a:t>
            </a:r>
          </a:p>
        </p:txBody>
      </p:sp>
      <p:pic>
        <p:nvPicPr>
          <p:cNvPr id="3" name="Audio 2">
            <a:hlinkClick r:id="" action="ppaction://media"/>
            <a:extLst>
              <a:ext uri="{FF2B5EF4-FFF2-40B4-BE49-F238E27FC236}">
                <a16:creationId xmlns:a16="http://schemas.microsoft.com/office/drawing/2014/main" id="{1AFCD56F-E295-420B-B339-0737E457BA4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153170108"/>
      </p:ext>
    </p:extLst>
  </p:cSld>
  <p:clrMapOvr>
    <a:masterClrMapping/>
  </p:clrMapOvr>
  <mc:AlternateContent xmlns:mc="http://schemas.openxmlformats.org/markup-compatibility/2006" xmlns:p14="http://schemas.microsoft.com/office/powerpoint/2010/main">
    <mc:Choice Requires="p14">
      <p:transition spd="slow" p14:dur="2000" advTm="44595"/>
    </mc:Choice>
    <mc:Fallback xmlns="">
      <p:transition spd="slow" advTm="445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61D02-4BEE-4C3F-9B09-F10CB04B460D}"/>
              </a:ext>
            </a:extLst>
          </p:cNvPr>
          <p:cNvSpPr>
            <a:spLocks noGrp="1"/>
          </p:cNvSpPr>
          <p:nvPr>
            <p:ph type="title"/>
          </p:nvPr>
        </p:nvSpPr>
        <p:spPr/>
        <p:txBody>
          <a:bodyPr/>
          <a:lstStyle/>
          <a:p>
            <a:r>
              <a:rPr lang="en-CA" dirty="0"/>
              <a:t>Project Overview and Purpose</a:t>
            </a:r>
          </a:p>
        </p:txBody>
      </p:sp>
      <p:sp>
        <p:nvSpPr>
          <p:cNvPr id="3" name="Content Placeholder 2">
            <a:extLst>
              <a:ext uri="{FF2B5EF4-FFF2-40B4-BE49-F238E27FC236}">
                <a16:creationId xmlns:a16="http://schemas.microsoft.com/office/drawing/2014/main" id="{59047497-7FB6-417F-89D1-414F1BD0281D}"/>
              </a:ext>
            </a:extLst>
          </p:cNvPr>
          <p:cNvSpPr>
            <a:spLocks noGrp="1"/>
          </p:cNvSpPr>
          <p:nvPr>
            <p:ph idx="1"/>
          </p:nvPr>
        </p:nvSpPr>
        <p:spPr>
          <a:xfrm>
            <a:off x="365760" y="1005840"/>
            <a:ext cx="8229600" cy="3345271"/>
          </a:xfrm>
        </p:spPr>
        <p:txBody>
          <a:bodyPr>
            <a:noAutofit/>
          </a:bodyPr>
          <a:lstStyle/>
          <a:p>
            <a:r>
              <a:rPr lang="en-CA" sz="2200" dirty="0"/>
              <a:t>Assess and characterize existing and potential future flood risk within the Carling Creek watershed (Core Area) taking into consideration the impacts of future climate change</a:t>
            </a:r>
          </a:p>
          <a:p>
            <a:r>
              <a:rPr lang="en-CA" sz="2200" dirty="0"/>
              <a:t>Update previously developed system‑wide storm sewer model with new and proposed municipal infrastructure</a:t>
            </a:r>
          </a:p>
          <a:p>
            <a:r>
              <a:rPr lang="en-CA" sz="2200" dirty="0"/>
              <a:t>Identify and confirm specific areas of historic and potential surface flooding risk and use this information to determine the level of service of existing infrastructure</a:t>
            </a:r>
          </a:p>
          <a:p>
            <a:r>
              <a:rPr lang="en-CA" sz="2200" dirty="0"/>
              <a:t>D</a:t>
            </a:r>
            <a:r>
              <a:rPr lang="en-CA" sz="2200"/>
              <a:t>evelop </a:t>
            </a:r>
            <a:r>
              <a:rPr lang="en-CA" sz="2200" dirty="0"/>
              <a:t>a flood mitigation implementation and prioritization plan for improvements to the City’s storm drainage infrastructure</a:t>
            </a:r>
            <a:endParaRPr lang="en-US" sz="2200" dirty="0"/>
          </a:p>
        </p:txBody>
      </p:sp>
      <p:pic>
        <p:nvPicPr>
          <p:cNvPr id="11" name="Audio 10">
            <a:hlinkClick r:id="" action="ppaction://media"/>
            <a:extLst>
              <a:ext uri="{FF2B5EF4-FFF2-40B4-BE49-F238E27FC236}">
                <a16:creationId xmlns:a16="http://schemas.microsoft.com/office/drawing/2014/main" id="{EC8A1AD4-8127-4246-84C9-6E054743410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1232769656"/>
      </p:ext>
    </p:extLst>
  </p:cSld>
  <p:clrMapOvr>
    <a:masterClrMapping/>
  </p:clrMapOvr>
  <mc:AlternateContent xmlns:mc="http://schemas.openxmlformats.org/markup-compatibility/2006" xmlns:p14="http://schemas.microsoft.com/office/powerpoint/2010/main">
    <mc:Choice Requires="p14">
      <p:transition spd="slow" p14:dur="2000" advTm="79567"/>
    </mc:Choice>
    <mc:Fallback xmlns="">
      <p:transition spd="slow" advTm="795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EA65D-E933-4249-85CB-333A3F90DB31}"/>
              </a:ext>
            </a:extLst>
          </p:cNvPr>
          <p:cNvSpPr>
            <a:spLocks noGrp="1"/>
          </p:cNvSpPr>
          <p:nvPr>
            <p:ph type="title"/>
          </p:nvPr>
        </p:nvSpPr>
        <p:spPr/>
        <p:txBody>
          <a:bodyPr/>
          <a:lstStyle/>
          <a:p>
            <a:r>
              <a:rPr lang="en-CA" dirty="0"/>
              <a:t>Municipal Class EA Process</a:t>
            </a:r>
          </a:p>
        </p:txBody>
      </p:sp>
      <p:pic>
        <p:nvPicPr>
          <p:cNvPr id="5" name="Content Placeholder 4">
            <a:extLst>
              <a:ext uri="{FF2B5EF4-FFF2-40B4-BE49-F238E27FC236}">
                <a16:creationId xmlns:a16="http://schemas.microsoft.com/office/drawing/2014/main" id="{E2E5AA9E-1B54-4B6C-95E3-886DCBCD5F4A}"/>
              </a:ext>
            </a:extLst>
          </p:cNvPr>
          <p:cNvPicPr>
            <a:picLocks noGrp="1" noChangeAspect="1"/>
          </p:cNvPicPr>
          <p:nvPr>
            <p:ph idx="1"/>
          </p:nvPr>
        </p:nvPicPr>
        <p:blipFill rotWithShape="1">
          <a:blip r:embed="rId5" cstate="screen">
            <a:extLst>
              <a:ext uri="{28A0092B-C50C-407E-A947-70E740481C1C}">
                <a14:useLocalDpi xmlns:a14="http://schemas.microsoft.com/office/drawing/2010/main"/>
              </a:ext>
            </a:extLst>
          </a:blip>
          <a:stretch/>
        </p:blipFill>
        <p:spPr>
          <a:xfrm>
            <a:off x="3424607" y="1104900"/>
            <a:ext cx="5021969" cy="3437897"/>
          </a:xfrm>
        </p:spPr>
      </p:pic>
      <p:sp>
        <p:nvSpPr>
          <p:cNvPr id="3" name="Oval 2">
            <a:extLst>
              <a:ext uri="{FF2B5EF4-FFF2-40B4-BE49-F238E27FC236}">
                <a16:creationId xmlns:a16="http://schemas.microsoft.com/office/drawing/2014/main" id="{D5F67EAD-DF3F-4ACF-86AC-D7763F7823B0}"/>
              </a:ext>
            </a:extLst>
          </p:cNvPr>
          <p:cNvSpPr/>
          <p:nvPr/>
        </p:nvSpPr>
        <p:spPr>
          <a:xfrm>
            <a:off x="3393306" y="1918010"/>
            <a:ext cx="869795" cy="564995"/>
          </a:xfrm>
          <a:prstGeom prst="ellipse">
            <a:avLst/>
          </a:prstGeom>
          <a:noFill/>
          <a:ln>
            <a:solidFill>
              <a:srgbClr val="DD6909"/>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rtlCol="0" anchor="ctr"/>
          <a:lstStyle/>
          <a:p>
            <a:pPr algn="ctr"/>
            <a:endParaRPr lang="en-CA"/>
          </a:p>
        </p:txBody>
      </p:sp>
      <p:sp>
        <p:nvSpPr>
          <p:cNvPr id="4" name="TextBox 3">
            <a:extLst>
              <a:ext uri="{FF2B5EF4-FFF2-40B4-BE49-F238E27FC236}">
                <a16:creationId xmlns:a16="http://schemas.microsoft.com/office/drawing/2014/main" id="{5F7F2B9E-7987-468F-8FB2-FD36B0B04842}"/>
              </a:ext>
            </a:extLst>
          </p:cNvPr>
          <p:cNvSpPr txBox="1"/>
          <p:nvPr/>
        </p:nvSpPr>
        <p:spPr>
          <a:xfrm>
            <a:off x="2192691" y="1709854"/>
            <a:ext cx="765717" cy="1200329"/>
          </a:xfrm>
          <a:prstGeom prst="rect">
            <a:avLst/>
          </a:prstGeom>
          <a:noFill/>
        </p:spPr>
        <p:txBody>
          <a:bodyPr wrap="square" rtlCol="0">
            <a:spAutoFit/>
          </a:bodyPr>
          <a:lstStyle/>
          <a:p>
            <a:pPr algn="ctr"/>
            <a:r>
              <a:rPr lang="en-US" sz="2400" dirty="0">
                <a:solidFill>
                  <a:srgbClr val="DD6909"/>
                </a:solidFill>
              </a:rPr>
              <a:t>We are here</a:t>
            </a:r>
            <a:endParaRPr lang="en-CA" sz="2400" dirty="0">
              <a:solidFill>
                <a:srgbClr val="DD6909"/>
              </a:solidFill>
            </a:endParaRPr>
          </a:p>
        </p:txBody>
      </p:sp>
      <p:cxnSp>
        <p:nvCxnSpPr>
          <p:cNvPr id="7" name="Straight Arrow Connector 6">
            <a:extLst>
              <a:ext uri="{FF2B5EF4-FFF2-40B4-BE49-F238E27FC236}">
                <a16:creationId xmlns:a16="http://schemas.microsoft.com/office/drawing/2014/main" id="{6E6E950D-C836-4A5F-8115-07EA94E95D70}"/>
              </a:ext>
            </a:extLst>
          </p:cNvPr>
          <p:cNvCxnSpPr/>
          <p:nvPr/>
        </p:nvCxnSpPr>
        <p:spPr>
          <a:xfrm>
            <a:off x="2776272" y="2200507"/>
            <a:ext cx="594732" cy="0"/>
          </a:xfrm>
          <a:prstGeom prst="straightConnector1">
            <a:avLst/>
          </a:prstGeom>
          <a:ln w="28575">
            <a:solidFill>
              <a:srgbClr val="DD6909"/>
            </a:solidFill>
            <a:tailEnd type="triangle"/>
          </a:ln>
        </p:spPr>
        <p:style>
          <a:lnRef idx="1">
            <a:schemeClr val="accent1"/>
          </a:lnRef>
          <a:fillRef idx="0">
            <a:schemeClr val="accent1"/>
          </a:fillRef>
          <a:effectRef idx="0">
            <a:schemeClr val="accent1"/>
          </a:effectRef>
          <a:fontRef idx="minor">
            <a:schemeClr val="tx1"/>
          </a:fontRef>
        </p:style>
      </p:cxnSp>
      <p:sp>
        <p:nvSpPr>
          <p:cNvPr id="12" name="Content Placeholder 2">
            <a:extLst>
              <a:ext uri="{FF2B5EF4-FFF2-40B4-BE49-F238E27FC236}">
                <a16:creationId xmlns:a16="http://schemas.microsoft.com/office/drawing/2014/main" id="{723BAD1F-D2DF-4FEA-9118-44A46DADD322}"/>
              </a:ext>
            </a:extLst>
          </p:cNvPr>
          <p:cNvSpPr txBox="1">
            <a:spLocks/>
          </p:cNvSpPr>
          <p:nvPr/>
        </p:nvSpPr>
        <p:spPr>
          <a:xfrm>
            <a:off x="365760" y="1522765"/>
            <a:ext cx="1826931" cy="2097970"/>
          </a:xfrm>
          <a:prstGeom prst="rect">
            <a:avLst/>
          </a:prstGeom>
        </p:spPr>
        <p:txBody>
          <a:bodyPr vert="horz" lIns="91440" tIns="45720" rIns="91440" bIns="45720" numCol="1"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buNone/>
              <a:tabLst>
                <a:tab pos="457200" algn="l"/>
              </a:tabLst>
            </a:pPr>
            <a:r>
              <a:rPr lang="en-CA" sz="2400" dirty="0"/>
              <a:t>Master Plan process includes Phases 1 and 2 only</a:t>
            </a:r>
          </a:p>
        </p:txBody>
      </p:sp>
      <p:sp>
        <p:nvSpPr>
          <p:cNvPr id="17" name="Rectangle 16">
            <a:extLst>
              <a:ext uri="{FF2B5EF4-FFF2-40B4-BE49-F238E27FC236}">
                <a16:creationId xmlns:a16="http://schemas.microsoft.com/office/drawing/2014/main" id="{EF83EFD0-CCA5-4A59-A9B1-505A8115CD45}"/>
              </a:ext>
            </a:extLst>
          </p:cNvPr>
          <p:cNvSpPr/>
          <p:nvPr/>
        </p:nvSpPr>
        <p:spPr>
          <a:xfrm>
            <a:off x="5568877" y="1046136"/>
            <a:ext cx="3216039" cy="3556861"/>
          </a:xfrm>
          <a:prstGeom prst="rect">
            <a:avLst/>
          </a:prstGeom>
          <a:solidFill>
            <a:schemeClr val="bg1">
              <a:lumMod val="75000"/>
              <a:alpha val="50000"/>
            </a:schemeClr>
          </a:solidFill>
          <a:ln w="28575" cap="flat" cmpd="sng" algn="ctr">
            <a:solidFill>
              <a:schemeClr val="bg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CA"/>
          </a:p>
        </p:txBody>
      </p:sp>
      <p:sp>
        <p:nvSpPr>
          <p:cNvPr id="16" name="Rectangle 15">
            <a:extLst>
              <a:ext uri="{FF2B5EF4-FFF2-40B4-BE49-F238E27FC236}">
                <a16:creationId xmlns:a16="http://schemas.microsoft.com/office/drawing/2014/main" id="{50A9F8E7-0385-4F87-86A3-5C0153F75A8A}"/>
              </a:ext>
            </a:extLst>
          </p:cNvPr>
          <p:cNvSpPr/>
          <p:nvPr/>
        </p:nvSpPr>
        <p:spPr>
          <a:xfrm>
            <a:off x="3194519" y="1046136"/>
            <a:ext cx="2354351" cy="3556861"/>
          </a:xfrm>
          <a:prstGeom prst="rect">
            <a:avLst/>
          </a:prstGeom>
          <a:noFill/>
          <a:ln w="2857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CA"/>
          </a:p>
        </p:txBody>
      </p:sp>
      <p:pic>
        <p:nvPicPr>
          <p:cNvPr id="13" name="Picture 12">
            <a:extLst>
              <a:ext uri="{FF2B5EF4-FFF2-40B4-BE49-F238E27FC236}">
                <a16:creationId xmlns:a16="http://schemas.microsoft.com/office/drawing/2014/main" id="{51E65293-62D7-4C01-B393-EA5F4CA861A7}"/>
              </a:ext>
            </a:extLst>
          </p:cNvPr>
          <p:cNvPicPr>
            <a:picLocks noChangeAspect="1"/>
          </p:cNvPicPr>
          <p:nvPr/>
        </p:nvPicPr>
        <p:blipFill rotWithShape="1">
          <a:blip r:embed="rId6">
            <a:grayscl/>
            <a:alphaModFix amt="50000"/>
          </a:blip>
          <a:srcRect l="3217" t="3160" r="4164" b="3717"/>
          <a:stretch/>
        </p:blipFill>
        <p:spPr>
          <a:xfrm>
            <a:off x="5567532" y="1046136"/>
            <a:ext cx="3217384" cy="3580010"/>
          </a:xfrm>
          <a:prstGeom prst="rect">
            <a:avLst/>
          </a:prstGeom>
        </p:spPr>
      </p:pic>
      <p:pic>
        <p:nvPicPr>
          <p:cNvPr id="8" name="Audio 7">
            <a:hlinkClick r:id="" action="ppaction://media"/>
            <a:extLst>
              <a:ext uri="{FF2B5EF4-FFF2-40B4-BE49-F238E27FC236}">
                <a16:creationId xmlns:a16="http://schemas.microsoft.com/office/drawing/2014/main" id="{74627F77-B457-4FE5-8755-BEFCBDBF4F2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2220787141"/>
      </p:ext>
    </p:extLst>
  </p:cSld>
  <p:clrMapOvr>
    <a:masterClrMapping/>
  </p:clrMapOvr>
  <mc:AlternateContent xmlns:mc="http://schemas.openxmlformats.org/markup-compatibility/2006" xmlns:p14="http://schemas.microsoft.com/office/powerpoint/2010/main">
    <mc:Choice Requires="p14">
      <p:transition spd="slow" p14:dur="2000" advTm="54046"/>
    </mc:Choice>
    <mc:Fallback xmlns="">
      <p:transition spd="slow" advTm="540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B65AB-115D-4484-9817-C54A5E4C8587}"/>
              </a:ext>
            </a:extLst>
          </p:cNvPr>
          <p:cNvSpPr>
            <a:spLocks noGrp="1"/>
          </p:cNvSpPr>
          <p:nvPr>
            <p:ph type="title"/>
          </p:nvPr>
        </p:nvSpPr>
        <p:spPr/>
        <p:txBody>
          <a:bodyPr/>
          <a:lstStyle/>
          <a:p>
            <a:r>
              <a:rPr lang="en-CA" dirty="0"/>
              <a:t>Problem and Opportunity Statement</a:t>
            </a:r>
          </a:p>
        </p:txBody>
      </p:sp>
      <p:sp>
        <p:nvSpPr>
          <p:cNvPr id="3" name="Content Placeholder 2">
            <a:extLst>
              <a:ext uri="{FF2B5EF4-FFF2-40B4-BE49-F238E27FC236}">
                <a16:creationId xmlns:a16="http://schemas.microsoft.com/office/drawing/2014/main" id="{02F6534F-B0CE-4DFF-939A-E93840384469}"/>
              </a:ext>
            </a:extLst>
          </p:cNvPr>
          <p:cNvSpPr>
            <a:spLocks noGrp="1"/>
          </p:cNvSpPr>
          <p:nvPr>
            <p:ph idx="1"/>
          </p:nvPr>
        </p:nvSpPr>
        <p:spPr>
          <a:xfrm>
            <a:off x="365760" y="1005840"/>
            <a:ext cx="8229600" cy="3489275"/>
          </a:xfrm>
        </p:spPr>
        <p:txBody>
          <a:bodyPr>
            <a:normAutofit/>
          </a:bodyPr>
          <a:lstStyle/>
          <a:p>
            <a:pPr marL="114300" indent="0">
              <a:buNone/>
            </a:pPr>
            <a:r>
              <a:rPr lang="en-US" sz="2400" dirty="0"/>
              <a:t>The City of London is undertaking a Stormwater Management Master Plan for the Carling Creek Watershed. The Master Plan will develop a long‑term stormwater management strategy that addresses stormwater servicing deficiencies, surface flooding, and infrastructure renewal for existing and future land use within the area described as the “Core” of the City of London.</a:t>
            </a:r>
            <a:endParaRPr lang="en-CA"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CA" sz="2400" dirty="0"/>
          </a:p>
        </p:txBody>
      </p:sp>
      <p:pic>
        <p:nvPicPr>
          <p:cNvPr id="4" name="Audio 3">
            <a:hlinkClick r:id="" action="ppaction://media"/>
            <a:extLst>
              <a:ext uri="{FF2B5EF4-FFF2-40B4-BE49-F238E27FC236}">
                <a16:creationId xmlns:a16="http://schemas.microsoft.com/office/drawing/2014/main" id="{2B0515D0-3BE6-4388-97D9-A4EADC20DFD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3998073937"/>
      </p:ext>
    </p:extLst>
  </p:cSld>
  <p:clrMapOvr>
    <a:masterClrMapping/>
  </p:clrMapOvr>
  <mc:AlternateContent xmlns:mc="http://schemas.openxmlformats.org/markup-compatibility/2006" xmlns:p14="http://schemas.microsoft.com/office/powerpoint/2010/main">
    <mc:Choice Requires="p14">
      <p:transition spd="slow" p14:dur="2000" advTm="29289"/>
    </mc:Choice>
    <mc:Fallback xmlns="">
      <p:transition spd="slow" advTm="292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DD6A0C4-77D8-4FD2-9C1B-AF45AF37C14D}"/>
              </a:ext>
            </a:extLst>
          </p:cNvPr>
          <p:cNvSpPr>
            <a:spLocks noGrp="1"/>
          </p:cNvSpPr>
          <p:nvPr>
            <p:ph type="title"/>
          </p:nvPr>
        </p:nvSpPr>
        <p:spPr>
          <a:xfrm>
            <a:off x="555266" y="3305176"/>
            <a:ext cx="8033467" cy="1021556"/>
          </a:xfrm>
        </p:spPr>
        <p:txBody>
          <a:bodyPr>
            <a:normAutofit fontScale="90000"/>
          </a:bodyPr>
          <a:lstStyle/>
          <a:p>
            <a:r>
              <a:rPr lang="en-CA" dirty="0"/>
              <a:t>Carling Creek Watershed Background Information Summary</a:t>
            </a:r>
          </a:p>
        </p:txBody>
      </p:sp>
      <p:pic>
        <p:nvPicPr>
          <p:cNvPr id="2" name="Audio 1">
            <a:hlinkClick r:id="" action="ppaction://media"/>
            <a:extLst>
              <a:ext uri="{FF2B5EF4-FFF2-40B4-BE49-F238E27FC236}">
                <a16:creationId xmlns:a16="http://schemas.microsoft.com/office/drawing/2014/main" id="{1A2EF929-6D36-431F-8E26-73BB65DBBE5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132716700"/>
      </p:ext>
    </p:extLst>
  </p:cSld>
  <p:clrMapOvr>
    <a:masterClrMapping/>
  </p:clrMapOvr>
  <mc:AlternateContent xmlns:mc="http://schemas.openxmlformats.org/markup-compatibility/2006" xmlns:p14="http://schemas.microsoft.com/office/powerpoint/2010/main">
    <mc:Choice Requires="p14">
      <p:transition spd="slow" p14:dur="2000" advTm="4347"/>
    </mc:Choice>
    <mc:Fallback xmlns="">
      <p:transition spd="slow" advTm="43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5EC27-09F0-4EE2-8D38-C79F803017F5}"/>
              </a:ext>
            </a:extLst>
          </p:cNvPr>
          <p:cNvSpPr>
            <a:spLocks noGrp="1"/>
          </p:cNvSpPr>
          <p:nvPr>
            <p:ph type="title"/>
          </p:nvPr>
        </p:nvSpPr>
        <p:spPr/>
        <p:txBody>
          <a:bodyPr/>
          <a:lstStyle/>
          <a:p>
            <a:r>
              <a:rPr lang="en-CA" dirty="0"/>
              <a:t>Study Area Review</a:t>
            </a:r>
          </a:p>
        </p:txBody>
      </p:sp>
      <p:sp>
        <p:nvSpPr>
          <p:cNvPr id="32" name="Content Placeholder 2">
            <a:extLst>
              <a:ext uri="{FF2B5EF4-FFF2-40B4-BE49-F238E27FC236}">
                <a16:creationId xmlns:a16="http://schemas.microsoft.com/office/drawing/2014/main" id="{FB2E1106-2677-4AE2-81E3-DC6FB6FC85AC}"/>
              </a:ext>
            </a:extLst>
          </p:cNvPr>
          <p:cNvSpPr>
            <a:spLocks noGrp="1"/>
          </p:cNvSpPr>
          <p:nvPr>
            <p:ph idx="1"/>
          </p:nvPr>
        </p:nvSpPr>
        <p:spPr>
          <a:xfrm>
            <a:off x="5432156" y="1102793"/>
            <a:ext cx="3254644" cy="3337471"/>
          </a:xfrm>
        </p:spPr>
        <p:txBody>
          <a:bodyPr>
            <a:normAutofit fontScale="55000" lnSpcReduction="20000"/>
          </a:bodyPr>
          <a:lstStyle/>
          <a:p>
            <a:pPr marL="0" lvl="1" indent="0">
              <a:buNone/>
            </a:pPr>
            <a:r>
              <a:rPr lang="en-US" sz="2800" dirty="0">
                <a:solidFill>
                  <a:schemeClr val="tx1"/>
                </a:solidFill>
                <a:ea typeface="Calibri" panose="020F0502020204030204" pitchFamily="34" charset="0"/>
                <a:cs typeface="Times New Roman" panose="02020603050405020304" pitchFamily="18" charset="0"/>
              </a:rPr>
              <a:t>Carling Creek </a:t>
            </a:r>
            <a:r>
              <a:rPr lang="en-US" sz="2800" b="0" dirty="0">
                <a:solidFill>
                  <a:schemeClr val="tx1"/>
                </a:solidFill>
                <a:ea typeface="Calibri" panose="020F0502020204030204" pitchFamily="34" charset="0"/>
                <a:cs typeface="Times New Roman" panose="02020603050405020304" pitchFamily="18" charset="0"/>
              </a:rPr>
              <a:t>is a historic watercourse that flows west through the downtown ‘Core’ of the City of London. Dating back nearly 150 years, Carling Creek has evolved from a natural creek to an urban waterway, to an almost completely enclosed stormwater drainage system. </a:t>
            </a:r>
          </a:p>
          <a:p>
            <a:pPr marL="514350" lvl="1" indent="0">
              <a:buNone/>
            </a:pPr>
            <a:endParaRPr lang="en-US" dirty="0">
              <a:ea typeface="Calibri" panose="020F0502020204030204" pitchFamily="34" charset="0"/>
              <a:cs typeface="Times New Roman" panose="02020603050405020304" pitchFamily="18" charset="0"/>
            </a:endParaRPr>
          </a:p>
          <a:p>
            <a:pPr marL="0" lvl="1" indent="0">
              <a:buNone/>
            </a:pPr>
            <a:r>
              <a:rPr lang="en-US" sz="2800" b="0" dirty="0">
                <a:solidFill>
                  <a:schemeClr val="tx1"/>
                </a:solidFill>
                <a:ea typeface="Calibri" panose="020F0502020204030204" pitchFamily="34" charset="0"/>
                <a:cs typeface="Times New Roman" panose="02020603050405020304" pitchFamily="18" charset="0"/>
              </a:rPr>
              <a:t>The evolution of the watercourse, which at one point involved the construction of a dam across Richmond Street and the creation of a water body historically referred to as Lake Horn, has resulted in obstructed overland flow paths and flooding problems throughout the watershed.</a:t>
            </a:r>
            <a:endParaRPr lang="en-CA" sz="2800" b="0" dirty="0">
              <a:solidFill>
                <a:schemeClr val="tx1"/>
              </a:solidFill>
            </a:endParaRPr>
          </a:p>
          <a:p>
            <a:pPr marL="514350" lvl="1" indent="0">
              <a:buNone/>
            </a:pPr>
            <a:endParaRPr lang="en-CA" dirty="0"/>
          </a:p>
        </p:txBody>
      </p:sp>
      <p:pic>
        <p:nvPicPr>
          <p:cNvPr id="6" name="Picture 5">
            <a:extLst>
              <a:ext uri="{FF2B5EF4-FFF2-40B4-BE49-F238E27FC236}">
                <a16:creationId xmlns:a16="http://schemas.microsoft.com/office/drawing/2014/main" id="{7EB54093-CFB8-4F44-AE28-EB26E86AC61A}"/>
              </a:ext>
            </a:extLst>
          </p:cNvPr>
          <p:cNvPicPr>
            <a:picLocks noChangeAspect="1"/>
          </p:cNvPicPr>
          <p:nvPr/>
        </p:nvPicPr>
        <p:blipFill>
          <a:blip r:embed="rId5"/>
          <a:stretch>
            <a:fillRect/>
          </a:stretch>
        </p:blipFill>
        <p:spPr>
          <a:xfrm>
            <a:off x="457200" y="1388667"/>
            <a:ext cx="4793697" cy="2479326"/>
          </a:xfrm>
          <a:prstGeom prst="rect">
            <a:avLst/>
          </a:prstGeom>
        </p:spPr>
      </p:pic>
      <p:sp>
        <p:nvSpPr>
          <p:cNvPr id="15" name="TextBox 14">
            <a:extLst>
              <a:ext uri="{FF2B5EF4-FFF2-40B4-BE49-F238E27FC236}">
                <a16:creationId xmlns:a16="http://schemas.microsoft.com/office/drawing/2014/main" id="{41150210-E6AF-464B-B968-7E7933EE58B7}"/>
              </a:ext>
            </a:extLst>
          </p:cNvPr>
          <p:cNvSpPr txBox="1"/>
          <p:nvPr/>
        </p:nvSpPr>
        <p:spPr>
          <a:xfrm>
            <a:off x="1324462" y="3867993"/>
            <a:ext cx="3059171" cy="338554"/>
          </a:xfrm>
          <a:prstGeom prst="rect">
            <a:avLst/>
          </a:prstGeom>
          <a:noFill/>
        </p:spPr>
        <p:txBody>
          <a:bodyPr wrap="none" rtlCol="0">
            <a:spAutoFit/>
          </a:bodyPr>
          <a:lstStyle/>
          <a:p>
            <a:r>
              <a:rPr lang="en-US" sz="1600" dirty="0"/>
              <a:t>Historic map of Lake Horn, London</a:t>
            </a:r>
            <a:endParaRPr lang="en-CA" sz="1600" dirty="0"/>
          </a:p>
        </p:txBody>
      </p:sp>
      <p:pic>
        <p:nvPicPr>
          <p:cNvPr id="4" name="Audio 3">
            <a:hlinkClick r:id="" action="ppaction://media"/>
            <a:extLst>
              <a:ext uri="{FF2B5EF4-FFF2-40B4-BE49-F238E27FC236}">
                <a16:creationId xmlns:a16="http://schemas.microsoft.com/office/drawing/2014/main" id="{DF65342A-5559-4974-AF08-9B94565F2CF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1623576055"/>
      </p:ext>
    </p:extLst>
  </p:cSld>
  <p:clrMapOvr>
    <a:masterClrMapping/>
  </p:clrMapOvr>
  <mc:AlternateContent xmlns:mc="http://schemas.openxmlformats.org/markup-compatibility/2006" xmlns:p14="http://schemas.microsoft.com/office/powerpoint/2010/main">
    <mc:Choice Requires="p14">
      <p:transition spd="slow" p14:dur="2000" advTm="30880"/>
    </mc:Choice>
    <mc:Fallback xmlns="">
      <p:transition spd="slow" advTm="30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5EC27-09F0-4EE2-8D38-C79F803017F5}"/>
              </a:ext>
            </a:extLst>
          </p:cNvPr>
          <p:cNvSpPr>
            <a:spLocks noGrp="1"/>
          </p:cNvSpPr>
          <p:nvPr>
            <p:ph type="title"/>
          </p:nvPr>
        </p:nvSpPr>
        <p:spPr/>
        <p:txBody>
          <a:bodyPr/>
          <a:lstStyle/>
          <a:p>
            <a:r>
              <a:rPr lang="en-CA" dirty="0"/>
              <a:t>Study Area Review</a:t>
            </a:r>
          </a:p>
        </p:txBody>
      </p:sp>
      <p:sp>
        <p:nvSpPr>
          <p:cNvPr id="32" name="Content Placeholder 2">
            <a:extLst>
              <a:ext uri="{FF2B5EF4-FFF2-40B4-BE49-F238E27FC236}">
                <a16:creationId xmlns:a16="http://schemas.microsoft.com/office/drawing/2014/main" id="{FB2E1106-2677-4AE2-81E3-DC6FB6FC85AC}"/>
              </a:ext>
            </a:extLst>
          </p:cNvPr>
          <p:cNvSpPr>
            <a:spLocks noGrp="1"/>
          </p:cNvSpPr>
          <p:nvPr>
            <p:ph idx="1"/>
          </p:nvPr>
        </p:nvSpPr>
        <p:spPr>
          <a:xfrm>
            <a:off x="4409474" y="1001661"/>
            <a:ext cx="4277325" cy="3722374"/>
          </a:xfrm>
        </p:spPr>
        <p:txBody>
          <a:bodyPr>
            <a:normAutofit/>
          </a:bodyPr>
          <a:lstStyle/>
          <a:p>
            <a:pPr marL="0" lvl="1" indent="0">
              <a:buNone/>
            </a:pPr>
            <a:r>
              <a:rPr lang="en-US" sz="2000" b="0" dirty="0">
                <a:solidFill>
                  <a:schemeClr val="tx1"/>
                </a:solidFill>
                <a:ea typeface="Calibri" panose="020F0502020204030204" pitchFamily="34" charset="0"/>
                <a:cs typeface="Times New Roman" panose="02020603050405020304" pitchFamily="18" charset="0"/>
              </a:rPr>
              <a:t>The Carling Creek watershed is divided into two sections: a northern branch, commonly referred to as Trunk A, and a southern branch, which is comprised of two main trunk sewers referred to as Trunk B and Trunk C. </a:t>
            </a:r>
          </a:p>
          <a:p>
            <a:pPr marL="0" lvl="1" indent="0">
              <a:buNone/>
            </a:pPr>
            <a:r>
              <a:rPr lang="en-US" sz="2000" b="0" dirty="0">
                <a:solidFill>
                  <a:schemeClr val="tx1"/>
                </a:solidFill>
                <a:ea typeface="Calibri" panose="020F0502020204030204" pitchFamily="34" charset="0"/>
                <a:cs typeface="Times New Roman" panose="02020603050405020304" pitchFamily="18" charset="0"/>
              </a:rPr>
              <a:t>All three branches of the Carling Creek drainage system have a history of surface water flooding within municipal road right-of-way and private properties. </a:t>
            </a:r>
          </a:p>
          <a:p>
            <a:pPr marL="514350" lvl="1" indent="0">
              <a:buNone/>
            </a:pPr>
            <a:endParaRPr lang="en-CA" sz="2000" dirty="0"/>
          </a:p>
        </p:txBody>
      </p:sp>
      <p:sp>
        <p:nvSpPr>
          <p:cNvPr id="15" name="TextBox 14">
            <a:extLst>
              <a:ext uri="{FF2B5EF4-FFF2-40B4-BE49-F238E27FC236}">
                <a16:creationId xmlns:a16="http://schemas.microsoft.com/office/drawing/2014/main" id="{41150210-E6AF-464B-B968-7E7933EE58B7}"/>
              </a:ext>
            </a:extLst>
          </p:cNvPr>
          <p:cNvSpPr txBox="1"/>
          <p:nvPr/>
        </p:nvSpPr>
        <p:spPr>
          <a:xfrm>
            <a:off x="457201" y="4213153"/>
            <a:ext cx="3770071" cy="307777"/>
          </a:xfrm>
          <a:prstGeom prst="rect">
            <a:avLst/>
          </a:prstGeom>
          <a:noFill/>
        </p:spPr>
        <p:txBody>
          <a:bodyPr wrap="none" rtlCol="0">
            <a:spAutoFit/>
          </a:bodyPr>
          <a:lstStyle/>
          <a:p>
            <a:r>
              <a:rPr lang="en-US" sz="1400" dirty="0"/>
              <a:t>Carling Creek Sewer Outfall, west of Talbot Street</a:t>
            </a:r>
            <a:endParaRPr lang="en-CA" sz="1400" dirty="0"/>
          </a:p>
        </p:txBody>
      </p:sp>
      <p:pic>
        <p:nvPicPr>
          <p:cNvPr id="3" name="Picture 2">
            <a:extLst>
              <a:ext uri="{FF2B5EF4-FFF2-40B4-BE49-F238E27FC236}">
                <a16:creationId xmlns:a16="http://schemas.microsoft.com/office/drawing/2014/main" id="{E96E13DC-EA0A-46D1-A428-7BC8FF5C7981}"/>
              </a:ext>
            </a:extLst>
          </p:cNvPr>
          <p:cNvPicPr>
            <a:picLocks noChangeAspect="1"/>
          </p:cNvPicPr>
          <p:nvPr/>
        </p:nvPicPr>
        <p:blipFill>
          <a:blip r:embed="rId5"/>
          <a:stretch>
            <a:fillRect/>
          </a:stretch>
        </p:blipFill>
        <p:spPr>
          <a:xfrm>
            <a:off x="457201" y="1027689"/>
            <a:ext cx="3702106" cy="3179788"/>
          </a:xfrm>
          <a:prstGeom prst="rect">
            <a:avLst/>
          </a:prstGeom>
        </p:spPr>
      </p:pic>
      <p:pic>
        <p:nvPicPr>
          <p:cNvPr id="4" name="Audio 3">
            <a:hlinkClick r:id="" action="ppaction://media"/>
            <a:extLst>
              <a:ext uri="{FF2B5EF4-FFF2-40B4-BE49-F238E27FC236}">
                <a16:creationId xmlns:a16="http://schemas.microsoft.com/office/drawing/2014/main" id="{6FC74FE6-44C6-4EDA-AB81-D79965ED7F1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3692866786"/>
      </p:ext>
    </p:extLst>
  </p:cSld>
  <p:clrMapOvr>
    <a:masterClrMapping/>
  </p:clrMapOvr>
  <mc:AlternateContent xmlns:mc="http://schemas.openxmlformats.org/markup-compatibility/2006" xmlns:p14="http://schemas.microsoft.com/office/powerpoint/2010/main">
    <mc:Choice Requires="p14">
      <p:transition spd="slow" p14:dur="2000" advTm="21302"/>
    </mc:Choice>
    <mc:Fallback xmlns="">
      <p:transition spd="slow" advTm="213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5EC27-09F0-4EE2-8D38-C79F803017F5}"/>
              </a:ext>
            </a:extLst>
          </p:cNvPr>
          <p:cNvSpPr>
            <a:spLocks noGrp="1"/>
          </p:cNvSpPr>
          <p:nvPr>
            <p:ph type="title"/>
          </p:nvPr>
        </p:nvSpPr>
        <p:spPr/>
        <p:txBody>
          <a:bodyPr/>
          <a:lstStyle/>
          <a:p>
            <a:r>
              <a:rPr lang="en-CA" dirty="0"/>
              <a:t>Historical Flooding Reports</a:t>
            </a:r>
          </a:p>
        </p:txBody>
      </p:sp>
      <p:pic>
        <p:nvPicPr>
          <p:cNvPr id="5" name="Picture 4">
            <a:extLst>
              <a:ext uri="{FF2B5EF4-FFF2-40B4-BE49-F238E27FC236}">
                <a16:creationId xmlns:a16="http://schemas.microsoft.com/office/drawing/2014/main" id="{4B381D65-B0E6-49A1-BA34-903CC3E9E946}"/>
              </a:ext>
            </a:extLst>
          </p:cNvPr>
          <p:cNvPicPr>
            <a:picLocks noChangeAspect="1"/>
          </p:cNvPicPr>
          <p:nvPr/>
        </p:nvPicPr>
        <p:blipFill>
          <a:blip r:embed="rId5"/>
          <a:stretch>
            <a:fillRect/>
          </a:stretch>
        </p:blipFill>
        <p:spPr>
          <a:xfrm>
            <a:off x="2202780" y="1044428"/>
            <a:ext cx="4738439" cy="3584771"/>
          </a:xfrm>
          <a:prstGeom prst="rect">
            <a:avLst/>
          </a:prstGeom>
        </p:spPr>
      </p:pic>
      <p:pic>
        <p:nvPicPr>
          <p:cNvPr id="7" name="Picture 6">
            <a:extLst>
              <a:ext uri="{FF2B5EF4-FFF2-40B4-BE49-F238E27FC236}">
                <a16:creationId xmlns:a16="http://schemas.microsoft.com/office/drawing/2014/main" id="{5290675A-ABBD-4D39-846A-6701D455E9CC}"/>
              </a:ext>
            </a:extLst>
          </p:cNvPr>
          <p:cNvPicPr>
            <a:picLocks noChangeAspect="1"/>
          </p:cNvPicPr>
          <p:nvPr/>
        </p:nvPicPr>
        <p:blipFill>
          <a:blip r:embed="rId6"/>
          <a:stretch>
            <a:fillRect/>
          </a:stretch>
        </p:blipFill>
        <p:spPr>
          <a:xfrm>
            <a:off x="545116" y="3803495"/>
            <a:ext cx="1057107" cy="748212"/>
          </a:xfrm>
          <a:prstGeom prst="rect">
            <a:avLst/>
          </a:prstGeom>
        </p:spPr>
      </p:pic>
      <p:pic>
        <p:nvPicPr>
          <p:cNvPr id="11" name="Audio 10">
            <a:hlinkClick r:id="" action="ppaction://media"/>
            <a:extLst>
              <a:ext uri="{FF2B5EF4-FFF2-40B4-BE49-F238E27FC236}">
                <a16:creationId xmlns:a16="http://schemas.microsoft.com/office/drawing/2014/main" id="{908570F9-D1F7-40F5-B3E3-3742C6E2FC2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2074000133"/>
      </p:ext>
    </p:extLst>
  </p:cSld>
  <p:clrMapOvr>
    <a:masterClrMapping/>
  </p:clrMapOvr>
  <mc:AlternateContent xmlns:mc="http://schemas.openxmlformats.org/markup-compatibility/2006" xmlns:p14="http://schemas.microsoft.com/office/powerpoint/2010/main">
    <mc:Choice Requires="p14">
      <p:transition spd="slow" p14:dur="2000" advTm="48941"/>
    </mc:Choice>
    <mc:Fallback xmlns="">
      <p:transition spd="slow" advTm="489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DD6A0C4-77D8-4FD2-9C1B-AF45AF37C14D}"/>
              </a:ext>
            </a:extLst>
          </p:cNvPr>
          <p:cNvSpPr>
            <a:spLocks noGrp="1"/>
          </p:cNvSpPr>
          <p:nvPr>
            <p:ph type="title"/>
          </p:nvPr>
        </p:nvSpPr>
        <p:spPr>
          <a:xfrm>
            <a:off x="555266" y="3305176"/>
            <a:ext cx="8033467" cy="1021556"/>
          </a:xfrm>
        </p:spPr>
        <p:txBody>
          <a:bodyPr>
            <a:normAutofit fontScale="90000"/>
          </a:bodyPr>
          <a:lstStyle/>
          <a:p>
            <a:r>
              <a:rPr lang="en-CA" dirty="0"/>
              <a:t>Hydrologic/Hydraulic Model Update and Flooding Risk Assessment </a:t>
            </a:r>
          </a:p>
        </p:txBody>
      </p:sp>
      <p:pic>
        <p:nvPicPr>
          <p:cNvPr id="2" name="Audio 1">
            <a:hlinkClick r:id="" action="ppaction://media"/>
            <a:extLst>
              <a:ext uri="{FF2B5EF4-FFF2-40B4-BE49-F238E27FC236}">
                <a16:creationId xmlns:a16="http://schemas.microsoft.com/office/drawing/2014/main" id="{3E17EF02-A3E4-4D83-9D27-22BED48815A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2778911267"/>
      </p:ext>
    </p:extLst>
  </p:cSld>
  <p:clrMapOvr>
    <a:masterClrMapping/>
  </p:clrMapOvr>
  <mc:AlternateContent xmlns:mc="http://schemas.openxmlformats.org/markup-compatibility/2006" xmlns:p14="http://schemas.microsoft.com/office/powerpoint/2010/main">
    <mc:Choice Requires="p14">
      <p:transition spd="slow" p14:dur="2000" advTm="5432"/>
    </mc:Choice>
    <mc:Fallback xmlns="">
      <p:transition spd="slow" advTm="54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B056E2-51C2-49C5-ACF4-D1ED2EA77DA8}"/>
              </a:ext>
            </a:extLst>
          </p:cNvPr>
          <p:cNvSpPr>
            <a:spLocks noGrp="1"/>
          </p:cNvSpPr>
          <p:nvPr>
            <p:ph type="title"/>
          </p:nvPr>
        </p:nvSpPr>
        <p:spPr/>
        <p:txBody>
          <a:bodyPr/>
          <a:lstStyle/>
          <a:p>
            <a:r>
              <a:rPr lang="en-CA" dirty="0"/>
              <a:t>Urban Drainage Assessment Methods</a:t>
            </a:r>
          </a:p>
        </p:txBody>
      </p:sp>
      <p:sp>
        <p:nvSpPr>
          <p:cNvPr id="5" name="Content Placeholder 4">
            <a:extLst>
              <a:ext uri="{FF2B5EF4-FFF2-40B4-BE49-F238E27FC236}">
                <a16:creationId xmlns:a16="http://schemas.microsoft.com/office/drawing/2014/main" id="{EB6545AA-452B-41B0-B1B9-E5AAEA3911C0}"/>
              </a:ext>
            </a:extLst>
          </p:cNvPr>
          <p:cNvSpPr>
            <a:spLocks noGrp="1"/>
          </p:cNvSpPr>
          <p:nvPr>
            <p:ph idx="1"/>
          </p:nvPr>
        </p:nvSpPr>
        <p:spPr>
          <a:xfrm>
            <a:off x="412067" y="1069546"/>
            <a:ext cx="3580646" cy="3489275"/>
          </a:xfrm>
        </p:spPr>
        <p:txBody>
          <a:bodyPr>
            <a:normAutofit/>
          </a:bodyPr>
          <a:lstStyle/>
          <a:p>
            <a:r>
              <a:rPr lang="en-CA" sz="2400" dirty="0"/>
              <a:t>Purpose of urban modelling</a:t>
            </a:r>
          </a:p>
          <a:p>
            <a:r>
              <a:rPr lang="en-CA" sz="2400" dirty="0"/>
              <a:t>This model includes:</a:t>
            </a:r>
          </a:p>
          <a:p>
            <a:pPr lvl="1"/>
            <a:r>
              <a:rPr lang="en-CA" sz="2200" dirty="0"/>
              <a:t>Overland flows</a:t>
            </a:r>
          </a:p>
          <a:p>
            <a:pPr lvl="1"/>
            <a:r>
              <a:rPr lang="en-CA" sz="2200" dirty="0"/>
              <a:t>Ditches</a:t>
            </a:r>
          </a:p>
          <a:p>
            <a:pPr lvl="1"/>
            <a:r>
              <a:rPr lang="en-CA" sz="2200" dirty="0"/>
              <a:t>Inlets (catch basins)</a:t>
            </a:r>
          </a:p>
          <a:p>
            <a:pPr lvl="1"/>
            <a:r>
              <a:rPr lang="en-CA" sz="2200" dirty="0"/>
              <a:t>Sewers and manholes</a:t>
            </a:r>
          </a:p>
        </p:txBody>
      </p:sp>
      <p:pic>
        <p:nvPicPr>
          <p:cNvPr id="2" name="Picture 1">
            <a:extLst>
              <a:ext uri="{FF2B5EF4-FFF2-40B4-BE49-F238E27FC236}">
                <a16:creationId xmlns:a16="http://schemas.microsoft.com/office/drawing/2014/main" id="{0D4B8C1C-78D9-43C7-84E9-797AF64CB142}"/>
              </a:ext>
            </a:extLst>
          </p:cNvPr>
          <p:cNvPicPr>
            <a:picLocks noChangeAspect="1"/>
          </p:cNvPicPr>
          <p:nvPr/>
        </p:nvPicPr>
        <p:blipFill rotWithShape="1">
          <a:blip r:embed="rId5"/>
          <a:srcRect l="3438"/>
          <a:stretch/>
        </p:blipFill>
        <p:spPr>
          <a:xfrm>
            <a:off x="3702867" y="1141148"/>
            <a:ext cx="5318497" cy="3417673"/>
          </a:xfrm>
          <a:prstGeom prst="rect">
            <a:avLst/>
          </a:prstGeom>
        </p:spPr>
      </p:pic>
      <p:sp>
        <p:nvSpPr>
          <p:cNvPr id="6" name="Arrow: Right 5">
            <a:extLst>
              <a:ext uri="{FF2B5EF4-FFF2-40B4-BE49-F238E27FC236}">
                <a16:creationId xmlns:a16="http://schemas.microsoft.com/office/drawing/2014/main" id="{2A37FFC3-C02D-4E8B-A9CC-B9380CA52A4B}"/>
              </a:ext>
            </a:extLst>
          </p:cNvPr>
          <p:cNvSpPr/>
          <p:nvPr/>
        </p:nvSpPr>
        <p:spPr>
          <a:xfrm rot="16200000">
            <a:off x="5251250" y="2620830"/>
            <a:ext cx="721254" cy="206634"/>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3300"/>
              </a:solidFill>
            </a:endParaRPr>
          </a:p>
        </p:txBody>
      </p:sp>
      <p:pic>
        <p:nvPicPr>
          <p:cNvPr id="8" name="Audio 7">
            <a:hlinkClick r:id="" action="ppaction://media"/>
            <a:extLst>
              <a:ext uri="{FF2B5EF4-FFF2-40B4-BE49-F238E27FC236}">
                <a16:creationId xmlns:a16="http://schemas.microsoft.com/office/drawing/2014/main" id="{0AD0CD01-5612-4B69-A38C-2B9BE111F9D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4034895683"/>
      </p:ext>
    </p:extLst>
  </p:cSld>
  <p:clrMapOvr>
    <a:masterClrMapping/>
  </p:clrMapOvr>
  <mc:AlternateContent xmlns:mc="http://schemas.openxmlformats.org/markup-compatibility/2006" xmlns:p14="http://schemas.microsoft.com/office/powerpoint/2010/main">
    <mc:Choice Requires="p14">
      <p:transition spd="slow" p14:dur="2000" advTm="98380"/>
    </mc:Choice>
    <mc:Fallback xmlns="">
      <p:transition spd="slow" advTm="983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AE882-BA7F-4601-A36F-E72289C40979}"/>
              </a:ext>
            </a:extLst>
          </p:cNvPr>
          <p:cNvSpPr>
            <a:spLocks noGrp="1"/>
          </p:cNvSpPr>
          <p:nvPr>
            <p:ph type="title"/>
          </p:nvPr>
        </p:nvSpPr>
        <p:spPr/>
        <p:txBody>
          <a:bodyPr/>
          <a:lstStyle/>
          <a:p>
            <a:r>
              <a:rPr lang="en-CA" dirty="0" err="1"/>
              <a:t>InfoWorks</a:t>
            </a:r>
            <a:r>
              <a:rPr lang="en-CA" dirty="0"/>
              <a:t> Model Update</a:t>
            </a:r>
          </a:p>
        </p:txBody>
      </p:sp>
      <p:sp>
        <p:nvSpPr>
          <p:cNvPr id="5" name="Content Placeholder 4">
            <a:extLst>
              <a:ext uri="{FF2B5EF4-FFF2-40B4-BE49-F238E27FC236}">
                <a16:creationId xmlns:a16="http://schemas.microsoft.com/office/drawing/2014/main" id="{6F9B8AF4-B935-4485-8FB9-6BE30BC2828C}"/>
              </a:ext>
            </a:extLst>
          </p:cNvPr>
          <p:cNvSpPr>
            <a:spLocks noGrp="1"/>
          </p:cNvSpPr>
          <p:nvPr>
            <p:ph sz="half" idx="1"/>
          </p:nvPr>
        </p:nvSpPr>
        <p:spPr>
          <a:xfrm>
            <a:off x="5308376" y="993374"/>
            <a:ext cx="3595400" cy="4051323"/>
          </a:xfrm>
        </p:spPr>
        <p:txBody>
          <a:bodyPr>
            <a:noAutofit/>
          </a:bodyPr>
          <a:lstStyle/>
          <a:p>
            <a:pPr marL="0" indent="0">
              <a:buNone/>
            </a:pPr>
            <a:r>
              <a:rPr lang="en-US" sz="1700" b="1" dirty="0"/>
              <a:t>Adelaide Street Grade Separation Project</a:t>
            </a:r>
          </a:p>
          <a:p>
            <a:pPr>
              <a:spcBef>
                <a:spcPts val="0"/>
              </a:spcBef>
            </a:pPr>
            <a:r>
              <a:rPr lang="en-US" sz="1700" dirty="0"/>
              <a:t>Proposed infrastructure improvements associated with the Adelaide Street Grade Separation projects have been incorporated into the </a:t>
            </a:r>
            <a:r>
              <a:rPr lang="en-US" sz="1700" dirty="0" err="1"/>
              <a:t>InfoWorks</a:t>
            </a:r>
            <a:r>
              <a:rPr lang="en-US" sz="1700" dirty="0"/>
              <a:t> hydrologic/hydraulic model.</a:t>
            </a:r>
          </a:p>
          <a:p>
            <a:r>
              <a:rPr lang="en-CA" sz="1700"/>
              <a:t>Modeling </a:t>
            </a:r>
            <a:r>
              <a:rPr lang="en-CA" sz="1700" dirty="0"/>
              <a:t>details include the integration of storm sewers along Central Ave, Adelaide Street and the integration of a stormwater management system.</a:t>
            </a:r>
          </a:p>
        </p:txBody>
      </p:sp>
      <p:pic>
        <p:nvPicPr>
          <p:cNvPr id="7" name="Picture 6">
            <a:extLst>
              <a:ext uri="{FF2B5EF4-FFF2-40B4-BE49-F238E27FC236}">
                <a16:creationId xmlns:a16="http://schemas.microsoft.com/office/drawing/2014/main" id="{EC3BD071-8573-4039-A08E-2A47CD1125AB}"/>
              </a:ext>
            </a:extLst>
          </p:cNvPr>
          <p:cNvPicPr>
            <a:picLocks noChangeAspect="1"/>
          </p:cNvPicPr>
          <p:nvPr/>
        </p:nvPicPr>
        <p:blipFill>
          <a:blip r:embed="rId5"/>
          <a:stretch>
            <a:fillRect/>
          </a:stretch>
        </p:blipFill>
        <p:spPr>
          <a:xfrm>
            <a:off x="448457" y="985710"/>
            <a:ext cx="4782985" cy="3618657"/>
          </a:xfrm>
          <a:prstGeom prst="rect">
            <a:avLst/>
          </a:prstGeom>
        </p:spPr>
      </p:pic>
      <p:pic>
        <p:nvPicPr>
          <p:cNvPr id="9" name="Picture 8">
            <a:extLst>
              <a:ext uri="{FF2B5EF4-FFF2-40B4-BE49-F238E27FC236}">
                <a16:creationId xmlns:a16="http://schemas.microsoft.com/office/drawing/2014/main" id="{FB7713AA-B8AD-4AC9-B1C3-072AA2D31529}"/>
              </a:ext>
            </a:extLst>
          </p:cNvPr>
          <p:cNvPicPr>
            <a:picLocks noChangeAspect="1"/>
          </p:cNvPicPr>
          <p:nvPr/>
        </p:nvPicPr>
        <p:blipFill>
          <a:blip r:embed="rId6"/>
          <a:stretch>
            <a:fillRect/>
          </a:stretch>
        </p:blipFill>
        <p:spPr>
          <a:xfrm>
            <a:off x="545158" y="3793458"/>
            <a:ext cx="652463" cy="728663"/>
          </a:xfrm>
          <a:prstGeom prst="rect">
            <a:avLst/>
          </a:prstGeom>
        </p:spPr>
      </p:pic>
      <p:pic>
        <p:nvPicPr>
          <p:cNvPr id="6" name="Audio 5">
            <a:hlinkClick r:id="" action="ppaction://media"/>
            <a:extLst>
              <a:ext uri="{FF2B5EF4-FFF2-40B4-BE49-F238E27FC236}">
                <a16:creationId xmlns:a16="http://schemas.microsoft.com/office/drawing/2014/main" id="{2025261E-991D-4DD1-BE41-9E86A4867E6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4052609658"/>
      </p:ext>
    </p:extLst>
  </p:cSld>
  <p:clrMapOvr>
    <a:masterClrMapping/>
  </p:clrMapOvr>
  <mc:AlternateContent xmlns:mc="http://schemas.openxmlformats.org/markup-compatibility/2006" xmlns:p14="http://schemas.microsoft.com/office/powerpoint/2010/main">
    <mc:Choice Requires="p14">
      <p:transition spd="slow" p14:dur="2000" advTm="42905"/>
    </mc:Choice>
    <mc:Fallback xmlns="">
      <p:transition spd="slow" advTm="429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7029B-33CA-4F6E-A015-C777B7DC7CAB}"/>
              </a:ext>
            </a:extLst>
          </p:cNvPr>
          <p:cNvSpPr>
            <a:spLocks noGrp="1"/>
          </p:cNvSpPr>
          <p:nvPr>
            <p:ph type="title"/>
          </p:nvPr>
        </p:nvSpPr>
        <p:spPr/>
        <p:txBody>
          <a:bodyPr anchor="ctr">
            <a:normAutofit/>
          </a:bodyPr>
          <a:lstStyle/>
          <a:p>
            <a:r>
              <a:rPr lang="en-CA" dirty="0"/>
              <a:t>Hydrologic Modeling</a:t>
            </a:r>
          </a:p>
        </p:txBody>
      </p:sp>
      <p:sp>
        <p:nvSpPr>
          <p:cNvPr id="9" name="Content Placeholder 2">
            <a:extLst>
              <a:ext uri="{FF2B5EF4-FFF2-40B4-BE49-F238E27FC236}">
                <a16:creationId xmlns:a16="http://schemas.microsoft.com/office/drawing/2014/main" id="{202884A4-8222-4AE9-B574-1884DF200466}"/>
              </a:ext>
            </a:extLst>
          </p:cNvPr>
          <p:cNvSpPr>
            <a:spLocks noGrp="1"/>
          </p:cNvSpPr>
          <p:nvPr>
            <p:ph sz="half" idx="1"/>
          </p:nvPr>
        </p:nvSpPr>
        <p:spPr>
          <a:xfrm>
            <a:off x="457200" y="1004939"/>
            <a:ext cx="3475530" cy="3589684"/>
          </a:xfrm>
        </p:spPr>
        <p:txBody>
          <a:bodyPr>
            <a:normAutofit fontScale="25000" lnSpcReduction="20000"/>
          </a:bodyPr>
          <a:lstStyle/>
          <a:p>
            <a:pPr marL="0" indent="0" algn="just">
              <a:lnSpc>
                <a:spcPct val="120000"/>
              </a:lnSpc>
              <a:buNone/>
            </a:pPr>
            <a:r>
              <a:rPr lang="en-CA" sz="4400" b="1" dirty="0"/>
              <a:t>Carling Creek Northern Branch: </a:t>
            </a:r>
          </a:p>
          <a:p>
            <a:pPr algn="just">
              <a:lnSpc>
                <a:spcPct val="120000"/>
              </a:lnSpc>
            </a:pPr>
            <a:r>
              <a:rPr lang="en-CA" sz="4000" dirty="0"/>
              <a:t>Drainage area = 2.25 km</a:t>
            </a:r>
            <a:r>
              <a:rPr lang="en-CA" sz="4000" baseline="30000" dirty="0"/>
              <a:t>2</a:t>
            </a:r>
          </a:p>
          <a:p>
            <a:pPr algn="just">
              <a:lnSpc>
                <a:spcPct val="120000"/>
              </a:lnSpc>
            </a:pPr>
            <a:r>
              <a:rPr lang="en-CA" sz="4000" dirty="0"/>
              <a:t>Flows east-to-west through Old North crossing Oxford Street and connects with the main branch of Carling Creek</a:t>
            </a:r>
          </a:p>
          <a:p>
            <a:pPr algn="just">
              <a:lnSpc>
                <a:spcPct val="120000"/>
              </a:lnSpc>
            </a:pPr>
            <a:r>
              <a:rPr lang="en-CA" sz="4000" dirty="0"/>
              <a:t>Services mixed land use along Oxford with primarily residential properties to the north.</a:t>
            </a:r>
          </a:p>
          <a:p>
            <a:pPr algn="just">
              <a:lnSpc>
                <a:spcPct val="120000"/>
              </a:lnSpc>
            </a:pPr>
            <a:r>
              <a:rPr lang="en-CA" sz="4000" dirty="0"/>
              <a:t>Infrastructure ranges in age from 4 to 120 years old.</a:t>
            </a:r>
          </a:p>
          <a:p>
            <a:pPr marL="0" indent="0">
              <a:buNone/>
            </a:pPr>
            <a:endParaRPr lang="en-CA" b="1" dirty="0"/>
          </a:p>
          <a:p>
            <a:pPr marL="0" indent="0">
              <a:buNone/>
            </a:pPr>
            <a:r>
              <a:rPr lang="en-CA" sz="4400" b="1" dirty="0"/>
              <a:t>Carling Creek Southern Branch: </a:t>
            </a:r>
          </a:p>
          <a:p>
            <a:pPr algn="just">
              <a:lnSpc>
                <a:spcPct val="120000"/>
              </a:lnSpc>
            </a:pPr>
            <a:r>
              <a:rPr lang="en-CA" sz="4000" dirty="0"/>
              <a:t>Drainage area = 2.76 km</a:t>
            </a:r>
            <a:r>
              <a:rPr lang="en-CA" sz="4000" baseline="30000" dirty="0"/>
              <a:t>2</a:t>
            </a:r>
            <a:r>
              <a:rPr lang="en-CA" sz="4000" dirty="0"/>
              <a:t> </a:t>
            </a:r>
          </a:p>
          <a:p>
            <a:pPr algn="just">
              <a:lnSpc>
                <a:spcPct val="120000"/>
              </a:lnSpc>
            </a:pPr>
            <a:r>
              <a:rPr lang="en-CA" sz="4000" dirty="0"/>
              <a:t>Flows east-to-west through a portion of Old East Village, snaking along sections of Lorne Ave, William Street, Central Ave, Pall Mall and Mill Street.</a:t>
            </a:r>
          </a:p>
          <a:p>
            <a:pPr algn="just">
              <a:lnSpc>
                <a:spcPct val="120000"/>
              </a:lnSpc>
            </a:pPr>
            <a:r>
              <a:rPr lang="en-CA" sz="4000" dirty="0"/>
              <a:t>Discharges to the North Thames River within Harris Park (south of Oxford Street).</a:t>
            </a:r>
          </a:p>
          <a:p>
            <a:pPr algn="just">
              <a:lnSpc>
                <a:spcPct val="120000"/>
              </a:lnSpc>
            </a:pPr>
            <a:r>
              <a:rPr lang="en-CA" sz="4000" dirty="0"/>
              <a:t>Mixed land use including commercial, institutional and residential.</a:t>
            </a:r>
          </a:p>
          <a:p>
            <a:pPr algn="just">
              <a:lnSpc>
                <a:spcPct val="120000"/>
              </a:lnSpc>
            </a:pPr>
            <a:r>
              <a:rPr lang="en-CA" sz="4000" dirty="0"/>
              <a:t>Infrastructure ranges in age from 5 to 120 years old.</a:t>
            </a:r>
            <a:endParaRPr lang="en-US" sz="3400" dirty="0"/>
          </a:p>
        </p:txBody>
      </p:sp>
      <p:pic>
        <p:nvPicPr>
          <p:cNvPr id="4" name="Picture 3" descr="Map&#10;&#10;Description automatically generated">
            <a:extLst>
              <a:ext uri="{FF2B5EF4-FFF2-40B4-BE49-F238E27FC236}">
                <a16:creationId xmlns:a16="http://schemas.microsoft.com/office/drawing/2014/main" id="{BB789643-5EA8-4674-BD74-C0737289D12D}"/>
              </a:ext>
            </a:extLst>
          </p:cNvPr>
          <p:cNvPicPr>
            <a:picLocks noChangeAspect="1"/>
          </p:cNvPicPr>
          <p:nvPr/>
        </p:nvPicPr>
        <p:blipFill>
          <a:blip r:embed="rId5"/>
          <a:stretch>
            <a:fillRect/>
          </a:stretch>
        </p:blipFill>
        <p:spPr>
          <a:xfrm>
            <a:off x="4052528" y="1051119"/>
            <a:ext cx="4615800" cy="3264096"/>
          </a:xfrm>
          <a:prstGeom prst="rect">
            <a:avLst/>
          </a:prstGeom>
        </p:spPr>
      </p:pic>
      <p:pic>
        <p:nvPicPr>
          <p:cNvPr id="12" name="Audio 11">
            <a:hlinkClick r:id="" action="ppaction://media"/>
            <a:extLst>
              <a:ext uri="{FF2B5EF4-FFF2-40B4-BE49-F238E27FC236}">
                <a16:creationId xmlns:a16="http://schemas.microsoft.com/office/drawing/2014/main" id="{B2B67E20-F677-46CC-A8FD-5C0AC0425A0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2451514528"/>
      </p:ext>
    </p:extLst>
  </p:cSld>
  <p:clrMapOvr>
    <a:masterClrMapping/>
  </p:clrMapOvr>
  <mc:AlternateContent xmlns:mc="http://schemas.openxmlformats.org/markup-compatibility/2006" xmlns:p14="http://schemas.microsoft.com/office/powerpoint/2010/main">
    <mc:Choice Requires="p14">
      <p:transition spd="slow" p14:dur="2000" advTm="66313"/>
    </mc:Choice>
    <mc:Fallback xmlns="">
      <p:transition spd="slow" advTm="663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198605-5474-4112-BF11-F5914842B1EC}"/>
              </a:ext>
            </a:extLst>
          </p:cNvPr>
          <p:cNvSpPr>
            <a:spLocks noGrp="1"/>
          </p:cNvSpPr>
          <p:nvPr>
            <p:ph type="title"/>
          </p:nvPr>
        </p:nvSpPr>
        <p:spPr/>
        <p:txBody>
          <a:bodyPr>
            <a:noAutofit/>
          </a:bodyPr>
          <a:lstStyle/>
          <a:p>
            <a:r>
              <a:rPr lang="en-CA" sz="2900" dirty="0"/>
              <a:t>Summary of Work Undertaken to Date</a:t>
            </a:r>
          </a:p>
        </p:txBody>
      </p:sp>
      <p:sp>
        <p:nvSpPr>
          <p:cNvPr id="5" name="Content Placeholder 4">
            <a:extLst>
              <a:ext uri="{FF2B5EF4-FFF2-40B4-BE49-F238E27FC236}">
                <a16:creationId xmlns:a16="http://schemas.microsoft.com/office/drawing/2014/main" id="{CE00DD90-AF57-4519-8DCA-CBE754AB8EF9}"/>
              </a:ext>
            </a:extLst>
          </p:cNvPr>
          <p:cNvSpPr>
            <a:spLocks noGrp="1"/>
          </p:cNvSpPr>
          <p:nvPr>
            <p:ph idx="1"/>
          </p:nvPr>
        </p:nvSpPr>
        <p:spPr/>
        <p:txBody>
          <a:bodyPr>
            <a:normAutofit fontScale="55000" lnSpcReduction="20000"/>
          </a:bodyPr>
          <a:lstStyle/>
          <a:p>
            <a:r>
              <a:rPr lang="en-CA" dirty="0"/>
              <a:t>Background Review and Model Review undertaken during 2021 and 2022</a:t>
            </a:r>
          </a:p>
          <a:p>
            <a:r>
              <a:rPr lang="en-CA" dirty="0"/>
              <a:t>Focussed on updating </a:t>
            </a:r>
            <a:r>
              <a:rPr lang="en-CA" dirty="0" err="1"/>
              <a:t>InfoWorks</a:t>
            </a:r>
            <a:r>
              <a:rPr lang="en-CA" dirty="0"/>
              <a:t> hydrologic/hydraulic model and understanding existing conditions/level of service of storm drainage infrastructure</a:t>
            </a:r>
          </a:p>
          <a:p>
            <a:r>
              <a:rPr lang="en-CA" dirty="0"/>
              <a:t>Modeling used to confirm locations of historical flooding and identify areas of potential flooding risk under a range of design storm events.</a:t>
            </a:r>
          </a:p>
          <a:p>
            <a:r>
              <a:rPr lang="en-CA" dirty="0"/>
              <a:t>Model updated to reflect recently constructed municipal infrastructure in Old North and Old East Village, and proposed infrastructure along Adelaide Street and York Street.</a:t>
            </a:r>
          </a:p>
          <a:p>
            <a:r>
              <a:rPr lang="en-CA" dirty="0"/>
              <a:t>Modeling results generally match areas of historic flooding and identify the main Branches of the Carling Creek storm sewer as having deficient capacity to convey the City of London ‘Standard’ 1:2-year storm event which is equivalent to a 1:5-year storm as defined by Environment Canada.  </a:t>
            </a:r>
          </a:p>
        </p:txBody>
      </p:sp>
      <p:pic>
        <p:nvPicPr>
          <p:cNvPr id="2" name="Audio 1">
            <a:hlinkClick r:id="" action="ppaction://media"/>
            <a:extLst>
              <a:ext uri="{FF2B5EF4-FFF2-40B4-BE49-F238E27FC236}">
                <a16:creationId xmlns:a16="http://schemas.microsoft.com/office/drawing/2014/main" id="{301A57FF-D8D8-4A7E-9DAB-EEB2E700B8B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720662491"/>
      </p:ext>
    </p:extLst>
  </p:cSld>
  <p:clrMapOvr>
    <a:masterClrMapping/>
  </p:clrMapOvr>
  <mc:AlternateContent xmlns:mc="http://schemas.openxmlformats.org/markup-compatibility/2006" xmlns:p14="http://schemas.microsoft.com/office/powerpoint/2010/main">
    <mc:Choice Requires="p14">
      <p:transition spd="slow" p14:dur="2000" advTm="60254"/>
    </mc:Choice>
    <mc:Fallback xmlns="">
      <p:transition spd="slow" advTm="602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Map&#10;&#10;Description automatically generated">
            <a:extLst>
              <a:ext uri="{FF2B5EF4-FFF2-40B4-BE49-F238E27FC236}">
                <a16:creationId xmlns:a16="http://schemas.microsoft.com/office/drawing/2014/main" id="{D8C292D3-3BEB-4F64-9140-AF104FEDC429}"/>
              </a:ext>
            </a:extLst>
          </p:cNvPr>
          <p:cNvPicPr>
            <a:picLocks noChangeAspect="1"/>
          </p:cNvPicPr>
          <p:nvPr/>
        </p:nvPicPr>
        <p:blipFill rotWithShape="1">
          <a:blip r:embed="rId5"/>
          <a:srcRect l="2567" t="4005" r="16832" b="4005"/>
          <a:stretch/>
        </p:blipFill>
        <p:spPr>
          <a:xfrm>
            <a:off x="3851809" y="1008795"/>
            <a:ext cx="4913500" cy="3621662"/>
          </a:xfrm>
          <a:prstGeom prst="rect">
            <a:avLst/>
          </a:prstGeom>
        </p:spPr>
      </p:pic>
      <p:sp>
        <p:nvSpPr>
          <p:cNvPr id="2" name="Title 1">
            <a:extLst>
              <a:ext uri="{FF2B5EF4-FFF2-40B4-BE49-F238E27FC236}">
                <a16:creationId xmlns:a16="http://schemas.microsoft.com/office/drawing/2014/main" id="{354B8689-FC53-4A2F-8C04-AC9D0CF3F85D}"/>
              </a:ext>
            </a:extLst>
          </p:cNvPr>
          <p:cNvSpPr>
            <a:spLocks noGrp="1"/>
          </p:cNvSpPr>
          <p:nvPr>
            <p:ph type="title"/>
          </p:nvPr>
        </p:nvSpPr>
        <p:spPr/>
        <p:txBody>
          <a:bodyPr/>
          <a:lstStyle/>
          <a:p>
            <a:r>
              <a:rPr lang="en-US" dirty="0"/>
              <a:t>Flooding Risk Assessment</a:t>
            </a:r>
            <a:endParaRPr lang="en-CA" dirty="0"/>
          </a:p>
        </p:txBody>
      </p:sp>
      <p:sp>
        <p:nvSpPr>
          <p:cNvPr id="3" name="Content Placeholder 2">
            <a:extLst>
              <a:ext uri="{FF2B5EF4-FFF2-40B4-BE49-F238E27FC236}">
                <a16:creationId xmlns:a16="http://schemas.microsoft.com/office/drawing/2014/main" id="{2FAA2761-4EB9-462E-A50E-01B157F7FF88}"/>
              </a:ext>
            </a:extLst>
          </p:cNvPr>
          <p:cNvSpPr>
            <a:spLocks noGrp="1"/>
          </p:cNvSpPr>
          <p:nvPr>
            <p:ph idx="1"/>
          </p:nvPr>
        </p:nvSpPr>
        <p:spPr>
          <a:xfrm>
            <a:off x="457200" y="1105348"/>
            <a:ext cx="3394609" cy="3489275"/>
          </a:xfrm>
        </p:spPr>
        <p:txBody>
          <a:bodyPr>
            <a:normAutofit fontScale="55000" lnSpcReduction="20000"/>
          </a:bodyPr>
          <a:lstStyle/>
          <a:p>
            <a:r>
              <a:rPr lang="en-US" dirty="0"/>
              <a:t>Estimated peak flows for the 1:5-, 1:10-, 1:25-, 1:50-, 1:100-Year Environment Canada Storms.</a:t>
            </a:r>
          </a:p>
          <a:p>
            <a:r>
              <a:rPr lang="en-US" dirty="0"/>
              <a:t>Applied hydraulic grade line results to local topography and roadway geometry to determine extents of surface flooding.</a:t>
            </a:r>
          </a:p>
          <a:p>
            <a:r>
              <a:rPr lang="en-US" dirty="0"/>
              <a:t>Identified at-risk properties, correlating results to historically reporting flooding incidents.</a:t>
            </a:r>
          </a:p>
        </p:txBody>
      </p:sp>
      <p:pic>
        <p:nvPicPr>
          <p:cNvPr id="15" name="Picture 14">
            <a:extLst>
              <a:ext uri="{FF2B5EF4-FFF2-40B4-BE49-F238E27FC236}">
                <a16:creationId xmlns:a16="http://schemas.microsoft.com/office/drawing/2014/main" id="{FE84B19E-CAB2-4FBC-91A9-100026F7FF36}"/>
              </a:ext>
            </a:extLst>
          </p:cNvPr>
          <p:cNvPicPr>
            <a:picLocks noChangeAspect="1"/>
          </p:cNvPicPr>
          <p:nvPr/>
        </p:nvPicPr>
        <p:blipFill rotWithShape="1">
          <a:blip r:embed="rId6"/>
          <a:srcRect r="20689" b="4863"/>
          <a:stretch/>
        </p:blipFill>
        <p:spPr>
          <a:xfrm>
            <a:off x="7910629" y="1105348"/>
            <a:ext cx="776171" cy="1505527"/>
          </a:xfrm>
          <a:prstGeom prst="rect">
            <a:avLst/>
          </a:prstGeom>
        </p:spPr>
      </p:pic>
      <p:pic>
        <p:nvPicPr>
          <p:cNvPr id="5" name="Audio 4">
            <a:hlinkClick r:id="" action="ppaction://media"/>
            <a:extLst>
              <a:ext uri="{FF2B5EF4-FFF2-40B4-BE49-F238E27FC236}">
                <a16:creationId xmlns:a16="http://schemas.microsoft.com/office/drawing/2014/main" id="{F6A3B81D-5082-4190-92D3-3B9DC9B909B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3551813800"/>
      </p:ext>
    </p:extLst>
  </p:cSld>
  <p:clrMapOvr>
    <a:masterClrMapping/>
  </p:clrMapOvr>
  <mc:AlternateContent xmlns:mc="http://schemas.openxmlformats.org/markup-compatibility/2006" xmlns:p14="http://schemas.microsoft.com/office/powerpoint/2010/main">
    <mc:Choice Requires="p14">
      <p:transition spd="slow" p14:dur="2000" advTm="54593"/>
    </mc:Choice>
    <mc:Fallback xmlns="">
      <p:transition spd="slow" advTm="545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03D6-E224-4F63-8FF0-A7485FE274DA}"/>
              </a:ext>
            </a:extLst>
          </p:cNvPr>
          <p:cNvSpPr>
            <a:spLocks noGrp="1"/>
          </p:cNvSpPr>
          <p:nvPr>
            <p:ph type="title"/>
          </p:nvPr>
        </p:nvSpPr>
        <p:spPr/>
        <p:txBody>
          <a:bodyPr>
            <a:normAutofit fontScale="90000"/>
          </a:bodyPr>
          <a:lstStyle/>
          <a:p>
            <a:r>
              <a:rPr lang="en-CA" dirty="0"/>
              <a:t>Potential Stormwater Management Solutions for Carling Creek</a:t>
            </a:r>
          </a:p>
        </p:txBody>
      </p:sp>
      <p:pic>
        <p:nvPicPr>
          <p:cNvPr id="3" name="Audio 2">
            <a:hlinkClick r:id="" action="ppaction://media"/>
            <a:extLst>
              <a:ext uri="{FF2B5EF4-FFF2-40B4-BE49-F238E27FC236}">
                <a16:creationId xmlns:a16="http://schemas.microsoft.com/office/drawing/2014/main" id="{3A2BFD11-E466-48C1-918E-A4A527580A7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3295404542"/>
      </p:ext>
    </p:extLst>
  </p:cSld>
  <p:clrMapOvr>
    <a:masterClrMapping/>
  </p:clrMapOvr>
  <mc:AlternateContent xmlns:mc="http://schemas.openxmlformats.org/markup-compatibility/2006" xmlns:p14="http://schemas.microsoft.com/office/powerpoint/2010/main">
    <mc:Choice Requires="p14">
      <p:transition spd="slow" p14:dur="2000" advTm="11936"/>
    </mc:Choice>
    <mc:Fallback xmlns="">
      <p:transition spd="slow" advTm="119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7A4AF-BDED-4829-A572-4B486395D531}"/>
              </a:ext>
            </a:extLst>
          </p:cNvPr>
          <p:cNvSpPr>
            <a:spLocks noGrp="1"/>
          </p:cNvSpPr>
          <p:nvPr>
            <p:ph type="title"/>
          </p:nvPr>
        </p:nvSpPr>
        <p:spPr/>
        <p:txBody>
          <a:bodyPr/>
          <a:lstStyle/>
          <a:p>
            <a:r>
              <a:rPr lang="en-CA" dirty="0"/>
              <a:t>Bio-Retention Swales</a:t>
            </a:r>
          </a:p>
        </p:txBody>
      </p:sp>
      <p:sp>
        <p:nvSpPr>
          <p:cNvPr id="3" name="Content Placeholder 2">
            <a:extLst>
              <a:ext uri="{FF2B5EF4-FFF2-40B4-BE49-F238E27FC236}">
                <a16:creationId xmlns:a16="http://schemas.microsoft.com/office/drawing/2014/main" id="{11D64FAF-BE42-475C-9B5C-E7EE805C4151}"/>
              </a:ext>
            </a:extLst>
          </p:cNvPr>
          <p:cNvSpPr>
            <a:spLocks noGrp="1"/>
          </p:cNvSpPr>
          <p:nvPr>
            <p:ph idx="1"/>
          </p:nvPr>
        </p:nvSpPr>
        <p:spPr>
          <a:xfrm>
            <a:off x="5064981" y="1189528"/>
            <a:ext cx="3799843" cy="3390409"/>
          </a:xfrm>
        </p:spPr>
        <p:txBody>
          <a:bodyPr>
            <a:normAutofit fontScale="92500" lnSpcReduction="10000"/>
          </a:bodyPr>
          <a:lstStyle/>
          <a:p>
            <a:r>
              <a:rPr lang="en-CA" sz="2400" dirty="0"/>
              <a:t>A Low Impact Development (LID) solution that is often integrated into linear corridors.</a:t>
            </a:r>
          </a:p>
          <a:p>
            <a:r>
              <a:rPr lang="en-CA" sz="2400" dirty="0"/>
              <a:t>Applied to areas with pervious surficial soils and can be designed as storage systems or to provide additional capacity for climate change resilience.</a:t>
            </a:r>
            <a:endParaRPr lang="en-CA" dirty="0"/>
          </a:p>
        </p:txBody>
      </p:sp>
      <p:pic>
        <p:nvPicPr>
          <p:cNvPr id="5" name="Picture 4">
            <a:extLst>
              <a:ext uri="{FF2B5EF4-FFF2-40B4-BE49-F238E27FC236}">
                <a16:creationId xmlns:a16="http://schemas.microsoft.com/office/drawing/2014/main" id="{C7836538-1FA4-4366-B97F-1BDF3F427910}"/>
              </a:ext>
            </a:extLst>
          </p:cNvPr>
          <p:cNvPicPr>
            <a:picLocks noChangeAspect="1"/>
          </p:cNvPicPr>
          <p:nvPr/>
        </p:nvPicPr>
        <p:blipFill>
          <a:blip r:embed="rId5"/>
          <a:stretch>
            <a:fillRect/>
          </a:stretch>
        </p:blipFill>
        <p:spPr>
          <a:xfrm>
            <a:off x="457200" y="1043925"/>
            <a:ext cx="4607782" cy="3536013"/>
          </a:xfrm>
          <a:prstGeom prst="rect">
            <a:avLst/>
          </a:prstGeom>
        </p:spPr>
      </p:pic>
      <p:pic>
        <p:nvPicPr>
          <p:cNvPr id="12" name="Audio 11">
            <a:hlinkClick r:id="" action="ppaction://media"/>
            <a:extLst>
              <a:ext uri="{FF2B5EF4-FFF2-40B4-BE49-F238E27FC236}">
                <a16:creationId xmlns:a16="http://schemas.microsoft.com/office/drawing/2014/main" id="{20B58E82-3CC8-400F-BAEB-B79A31DA952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3057993377"/>
      </p:ext>
    </p:extLst>
  </p:cSld>
  <p:clrMapOvr>
    <a:masterClrMapping/>
  </p:clrMapOvr>
  <mc:AlternateContent xmlns:mc="http://schemas.openxmlformats.org/markup-compatibility/2006" xmlns:p14="http://schemas.microsoft.com/office/powerpoint/2010/main">
    <mc:Choice Requires="p14">
      <p:transition spd="slow" p14:dur="2000" advTm="68336"/>
    </mc:Choice>
    <mc:Fallback xmlns="">
      <p:transition spd="slow" advTm="683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7A4AF-BDED-4829-A572-4B486395D531}"/>
              </a:ext>
            </a:extLst>
          </p:cNvPr>
          <p:cNvSpPr>
            <a:spLocks noGrp="1"/>
          </p:cNvSpPr>
          <p:nvPr>
            <p:ph type="title"/>
          </p:nvPr>
        </p:nvSpPr>
        <p:spPr/>
        <p:txBody>
          <a:bodyPr/>
          <a:lstStyle/>
          <a:p>
            <a:r>
              <a:rPr lang="en-CA" dirty="0"/>
              <a:t>Hybrid Urban Roadway Cross-Sections</a:t>
            </a:r>
          </a:p>
        </p:txBody>
      </p:sp>
      <p:sp>
        <p:nvSpPr>
          <p:cNvPr id="3" name="Content Placeholder 2">
            <a:extLst>
              <a:ext uri="{FF2B5EF4-FFF2-40B4-BE49-F238E27FC236}">
                <a16:creationId xmlns:a16="http://schemas.microsoft.com/office/drawing/2014/main" id="{11D64FAF-BE42-475C-9B5C-E7EE805C4151}"/>
              </a:ext>
            </a:extLst>
          </p:cNvPr>
          <p:cNvSpPr>
            <a:spLocks noGrp="1"/>
          </p:cNvSpPr>
          <p:nvPr>
            <p:ph idx="1"/>
          </p:nvPr>
        </p:nvSpPr>
        <p:spPr>
          <a:xfrm>
            <a:off x="4961614" y="1189528"/>
            <a:ext cx="3999506" cy="3390409"/>
          </a:xfrm>
        </p:spPr>
        <p:txBody>
          <a:bodyPr>
            <a:normAutofit fontScale="85000" lnSpcReduction="10000"/>
          </a:bodyPr>
          <a:lstStyle/>
          <a:p>
            <a:r>
              <a:rPr lang="en-CA" sz="2400" dirty="0"/>
              <a:t>Linear trenches or roadside swales integrated into urban roadway </a:t>
            </a:r>
            <a:r>
              <a:rPr lang="en-CA" sz="2400" dirty="0" err="1"/>
              <a:t>right-of-ways</a:t>
            </a:r>
            <a:r>
              <a:rPr lang="en-CA" sz="2400" dirty="0"/>
              <a:t>.</a:t>
            </a:r>
          </a:p>
          <a:p>
            <a:r>
              <a:rPr lang="en-CA" sz="2400" dirty="0"/>
              <a:t>Enhance stormwater attenuation and create conditions for infiltration, </a:t>
            </a:r>
            <a:r>
              <a:rPr lang="en-CA" sz="2400" dirty="0" err="1"/>
              <a:t>evapo</a:t>
            </a:r>
            <a:r>
              <a:rPr lang="en-CA" sz="2400" dirty="0"/>
              <a:t>-transpiration and vegetative uptake.</a:t>
            </a:r>
          </a:p>
          <a:p>
            <a:r>
              <a:rPr lang="en-CA" sz="2400" dirty="0"/>
              <a:t>Can be used to enhance major overland flow conveyance where the storm sewer system lacks capacity.</a:t>
            </a:r>
          </a:p>
          <a:p>
            <a:endParaRPr lang="en-CA" dirty="0"/>
          </a:p>
        </p:txBody>
      </p:sp>
      <p:pic>
        <p:nvPicPr>
          <p:cNvPr id="7" name="Picture 6">
            <a:extLst>
              <a:ext uri="{FF2B5EF4-FFF2-40B4-BE49-F238E27FC236}">
                <a16:creationId xmlns:a16="http://schemas.microsoft.com/office/drawing/2014/main" id="{1B3E62ED-419A-458A-B9E5-45173ABAE6CD}"/>
              </a:ext>
            </a:extLst>
          </p:cNvPr>
          <p:cNvPicPr>
            <a:picLocks noChangeAspect="1"/>
          </p:cNvPicPr>
          <p:nvPr/>
        </p:nvPicPr>
        <p:blipFill>
          <a:blip r:embed="rId5"/>
          <a:stretch>
            <a:fillRect/>
          </a:stretch>
        </p:blipFill>
        <p:spPr>
          <a:xfrm>
            <a:off x="457200" y="1040833"/>
            <a:ext cx="4655489" cy="3552012"/>
          </a:xfrm>
          <a:prstGeom prst="rect">
            <a:avLst/>
          </a:prstGeom>
        </p:spPr>
      </p:pic>
      <p:pic>
        <p:nvPicPr>
          <p:cNvPr id="4" name="Audio 3">
            <a:hlinkClick r:id="" action="ppaction://media"/>
            <a:extLst>
              <a:ext uri="{FF2B5EF4-FFF2-40B4-BE49-F238E27FC236}">
                <a16:creationId xmlns:a16="http://schemas.microsoft.com/office/drawing/2014/main" id="{8B7AE31F-D4E8-4076-A3EF-7F2DD6F442A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1981267314"/>
      </p:ext>
    </p:extLst>
  </p:cSld>
  <p:clrMapOvr>
    <a:masterClrMapping/>
  </p:clrMapOvr>
  <mc:AlternateContent xmlns:mc="http://schemas.openxmlformats.org/markup-compatibility/2006" xmlns:p14="http://schemas.microsoft.com/office/powerpoint/2010/main">
    <mc:Choice Requires="p14">
      <p:transition spd="slow" p14:dur="2000" advTm="50990"/>
    </mc:Choice>
    <mc:Fallback xmlns="">
      <p:transition spd="slow" advTm="509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7A4AF-BDED-4829-A572-4B486395D531}"/>
              </a:ext>
            </a:extLst>
          </p:cNvPr>
          <p:cNvSpPr>
            <a:spLocks noGrp="1"/>
          </p:cNvSpPr>
          <p:nvPr>
            <p:ph type="title"/>
          </p:nvPr>
        </p:nvSpPr>
        <p:spPr/>
        <p:txBody>
          <a:bodyPr/>
          <a:lstStyle/>
          <a:p>
            <a:r>
              <a:rPr lang="en-CA" dirty="0"/>
              <a:t>Stormwater Management Ponds</a:t>
            </a:r>
          </a:p>
        </p:txBody>
      </p:sp>
      <p:sp>
        <p:nvSpPr>
          <p:cNvPr id="3" name="Content Placeholder 2">
            <a:extLst>
              <a:ext uri="{FF2B5EF4-FFF2-40B4-BE49-F238E27FC236}">
                <a16:creationId xmlns:a16="http://schemas.microsoft.com/office/drawing/2014/main" id="{11D64FAF-BE42-475C-9B5C-E7EE805C4151}"/>
              </a:ext>
            </a:extLst>
          </p:cNvPr>
          <p:cNvSpPr>
            <a:spLocks noGrp="1"/>
          </p:cNvSpPr>
          <p:nvPr>
            <p:ph idx="1"/>
          </p:nvPr>
        </p:nvSpPr>
        <p:spPr>
          <a:xfrm>
            <a:off x="5089889" y="1189528"/>
            <a:ext cx="3774935" cy="3390409"/>
          </a:xfrm>
        </p:spPr>
        <p:txBody>
          <a:bodyPr>
            <a:normAutofit fontScale="85000" lnSpcReduction="20000"/>
          </a:bodyPr>
          <a:lstStyle/>
          <a:p>
            <a:r>
              <a:rPr lang="en-CA" sz="2400" dirty="0"/>
              <a:t>A traditional end-of-pipe stormwater management tool that is design to gather and store stormwater runoff.</a:t>
            </a:r>
          </a:p>
          <a:p>
            <a:r>
              <a:rPr lang="en-CA" sz="2400" dirty="0"/>
              <a:t>Stormwater quality enhancement is achieved through settling of suspended solids prior to discharging to receiving water systems.</a:t>
            </a:r>
          </a:p>
          <a:p>
            <a:r>
              <a:rPr lang="en-CA" sz="2400" dirty="0"/>
              <a:t>Can be strategically located within urban drainage areas to provide relief of existing storm sewer collection system.  </a:t>
            </a:r>
          </a:p>
          <a:p>
            <a:endParaRPr lang="en-CA" dirty="0"/>
          </a:p>
        </p:txBody>
      </p:sp>
      <p:pic>
        <p:nvPicPr>
          <p:cNvPr id="4" name="Picture 3">
            <a:extLst>
              <a:ext uri="{FF2B5EF4-FFF2-40B4-BE49-F238E27FC236}">
                <a16:creationId xmlns:a16="http://schemas.microsoft.com/office/drawing/2014/main" id="{0506EB08-7B42-4A39-B1CC-72A8E48DF2DA}"/>
              </a:ext>
            </a:extLst>
          </p:cNvPr>
          <p:cNvPicPr>
            <a:picLocks noChangeAspect="1"/>
          </p:cNvPicPr>
          <p:nvPr/>
        </p:nvPicPr>
        <p:blipFill>
          <a:blip r:embed="rId5"/>
          <a:stretch>
            <a:fillRect/>
          </a:stretch>
        </p:blipFill>
        <p:spPr>
          <a:xfrm>
            <a:off x="457200" y="997325"/>
            <a:ext cx="4632689" cy="3582613"/>
          </a:xfrm>
          <a:prstGeom prst="rect">
            <a:avLst/>
          </a:prstGeom>
        </p:spPr>
      </p:pic>
      <p:pic>
        <p:nvPicPr>
          <p:cNvPr id="5" name="Audio 4">
            <a:hlinkClick r:id="" action="ppaction://media"/>
            <a:extLst>
              <a:ext uri="{FF2B5EF4-FFF2-40B4-BE49-F238E27FC236}">
                <a16:creationId xmlns:a16="http://schemas.microsoft.com/office/drawing/2014/main" id="{309960A2-1F00-4C9C-945B-36128EB16B5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3361065127"/>
      </p:ext>
    </p:extLst>
  </p:cSld>
  <p:clrMapOvr>
    <a:masterClrMapping/>
  </p:clrMapOvr>
  <mc:AlternateContent xmlns:mc="http://schemas.openxmlformats.org/markup-compatibility/2006" xmlns:p14="http://schemas.microsoft.com/office/powerpoint/2010/main">
    <mc:Choice Requires="p14">
      <p:transition spd="slow" p14:dur="2000" advTm="53659"/>
    </mc:Choice>
    <mc:Fallback xmlns="">
      <p:transition spd="slow" advTm="536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7A4AF-BDED-4829-A572-4B486395D531}"/>
              </a:ext>
            </a:extLst>
          </p:cNvPr>
          <p:cNvSpPr>
            <a:spLocks noGrp="1"/>
          </p:cNvSpPr>
          <p:nvPr>
            <p:ph type="title"/>
          </p:nvPr>
        </p:nvSpPr>
        <p:spPr/>
        <p:txBody>
          <a:bodyPr/>
          <a:lstStyle/>
          <a:p>
            <a:r>
              <a:rPr lang="en-CA" dirty="0"/>
              <a:t>Underground Storage Chambers</a:t>
            </a:r>
          </a:p>
        </p:txBody>
      </p:sp>
      <p:sp>
        <p:nvSpPr>
          <p:cNvPr id="3" name="Content Placeholder 2">
            <a:extLst>
              <a:ext uri="{FF2B5EF4-FFF2-40B4-BE49-F238E27FC236}">
                <a16:creationId xmlns:a16="http://schemas.microsoft.com/office/drawing/2014/main" id="{11D64FAF-BE42-475C-9B5C-E7EE805C4151}"/>
              </a:ext>
            </a:extLst>
          </p:cNvPr>
          <p:cNvSpPr>
            <a:spLocks noGrp="1"/>
          </p:cNvSpPr>
          <p:nvPr>
            <p:ph idx="1"/>
          </p:nvPr>
        </p:nvSpPr>
        <p:spPr>
          <a:xfrm>
            <a:off x="5589767" y="1051964"/>
            <a:ext cx="3275057" cy="3527973"/>
          </a:xfrm>
        </p:spPr>
        <p:txBody>
          <a:bodyPr>
            <a:normAutofit fontScale="62500" lnSpcReduction="20000"/>
          </a:bodyPr>
          <a:lstStyle/>
          <a:p>
            <a:r>
              <a:rPr lang="en-CA" sz="2400" dirty="0"/>
              <a:t>Underground storage chambers are advantageous because they can be applied to a broad range of sites with varying land-use. </a:t>
            </a:r>
          </a:p>
          <a:p>
            <a:r>
              <a:rPr lang="en-CA" sz="2400" dirty="0"/>
              <a:t>Storage is provided underground and therefore does not take up valuable space in an urban setting.</a:t>
            </a:r>
          </a:p>
          <a:p>
            <a:r>
              <a:rPr lang="en-CA" sz="2400" dirty="0"/>
              <a:t>Because the chambers are required to be located underground, the size and complexity of these system is sometimes considered cost prohibitive.  </a:t>
            </a:r>
          </a:p>
          <a:p>
            <a:r>
              <a:rPr lang="en-CA" sz="2400" dirty="0"/>
              <a:t>The system can be enhanced where surficial soils provide some infiltration potential.</a:t>
            </a:r>
          </a:p>
          <a:p>
            <a:endParaRPr lang="en-CA" dirty="0"/>
          </a:p>
        </p:txBody>
      </p:sp>
      <p:pic>
        <p:nvPicPr>
          <p:cNvPr id="8" name="Picture 7">
            <a:extLst>
              <a:ext uri="{FF2B5EF4-FFF2-40B4-BE49-F238E27FC236}">
                <a16:creationId xmlns:a16="http://schemas.microsoft.com/office/drawing/2014/main" id="{9ABFEA2D-CF4F-4BEE-B74D-6BE9BFC816C6}"/>
              </a:ext>
            </a:extLst>
          </p:cNvPr>
          <p:cNvPicPr>
            <a:picLocks noChangeAspect="1"/>
          </p:cNvPicPr>
          <p:nvPr/>
        </p:nvPicPr>
        <p:blipFill rotWithShape="1">
          <a:blip r:embed="rId5"/>
          <a:srcRect t="2403" b="3586"/>
          <a:stretch/>
        </p:blipFill>
        <p:spPr bwMode="auto">
          <a:xfrm>
            <a:off x="198256" y="1371988"/>
            <a:ext cx="5334081" cy="2571859"/>
          </a:xfrm>
          <a:prstGeom prst="rect">
            <a:avLst/>
          </a:prstGeom>
          <a:ln>
            <a:noFill/>
          </a:ln>
          <a:extLst>
            <a:ext uri="{53640926-AAD7-44D8-BBD7-CCE9431645EC}">
              <a14:shadowObscured xmlns:a14="http://schemas.microsoft.com/office/drawing/2010/main"/>
            </a:ext>
          </a:extLst>
        </p:spPr>
      </p:pic>
      <p:pic>
        <p:nvPicPr>
          <p:cNvPr id="11" name="Audio 10">
            <a:hlinkClick r:id="" action="ppaction://media"/>
            <a:extLst>
              <a:ext uri="{FF2B5EF4-FFF2-40B4-BE49-F238E27FC236}">
                <a16:creationId xmlns:a16="http://schemas.microsoft.com/office/drawing/2014/main" id="{91E2D0CB-7CBA-4A77-BE53-9C05FFA54C4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3996460210"/>
      </p:ext>
    </p:extLst>
  </p:cSld>
  <p:clrMapOvr>
    <a:masterClrMapping/>
  </p:clrMapOvr>
  <mc:AlternateContent xmlns:mc="http://schemas.openxmlformats.org/markup-compatibility/2006" xmlns:p14="http://schemas.microsoft.com/office/powerpoint/2010/main">
    <mc:Choice Requires="p14">
      <p:transition spd="slow" p14:dur="2000" advTm="59731"/>
    </mc:Choice>
    <mc:Fallback xmlns="">
      <p:transition spd="slow" advTm="597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7A4AF-BDED-4829-A572-4B486395D531}"/>
              </a:ext>
            </a:extLst>
          </p:cNvPr>
          <p:cNvSpPr>
            <a:spLocks noGrp="1"/>
          </p:cNvSpPr>
          <p:nvPr>
            <p:ph type="title"/>
          </p:nvPr>
        </p:nvSpPr>
        <p:spPr/>
        <p:txBody>
          <a:bodyPr/>
          <a:lstStyle/>
          <a:p>
            <a:r>
              <a:rPr lang="en-CA" dirty="0"/>
              <a:t>Permeable Pavement Systems</a:t>
            </a:r>
          </a:p>
        </p:txBody>
      </p:sp>
      <p:sp>
        <p:nvSpPr>
          <p:cNvPr id="3" name="Content Placeholder 2">
            <a:extLst>
              <a:ext uri="{FF2B5EF4-FFF2-40B4-BE49-F238E27FC236}">
                <a16:creationId xmlns:a16="http://schemas.microsoft.com/office/drawing/2014/main" id="{11D64FAF-BE42-475C-9B5C-E7EE805C4151}"/>
              </a:ext>
            </a:extLst>
          </p:cNvPr>
          <p:cNvSpPr>
            <a:spLocks noGrp="1"/>
          </p:cNvSpPr>
          <p:nvPr>
            <p:ph idx="1"/>
          </p:nvPr>
        </p:nvSpPr>
        <p:spPr>
          <a:xfrm>
            <a:off x="5017273" y="1051964"/>
            <a:ext cx="3847552" cy="3527973"/>
          </a:xfrm>
        </p:spPr>
        <p:txBody>
          <a:bodyPr>
            <a:normAutofit fontScale="85000" lnSpcReduction="20000"/>
          </a:bodyPr>
          <a:lstStyle/>
          <a:p>
            <a:r>
              <a:rPr lang="en-CA" sz="2400" dirty="0"/>
              <a:t>Permeable pavement systems are typically implemented in areas having favourable ground conditions and can replace standard parking lots, driveways and roads.</a:t>
            </a:r>
          </a:p>
          <a:p>
            <a:r>
              <a:rPr lang="en-CA" sz="2400" dirty="0"/>
              <a:t>Typically used to reduce the level of imperviousness of a drainage area and therefore incrementally reduce the volume of stormwater runoff delivered to storm sewer collection systems.</a:t>
            </a:r>
          </a:p>
          <a:p>
            <a:endParaRPr lang="en-CA" dirty="0"/>
          </a:p>
        </p:txBody>
      </p:sp>
      <p:pic>
        <p:nvPicPr>
          <p:cNvPr id="7" name="Picture 6">
            <a:extLst>
              <a:ext uri="{FF2B5EF4-FFF2-40B4-BE49-F238E27FC236}">
                <a16:creationId xmlns:a16="http://schemas.microsoft.com/office/drawing/2014/main" id="{DC5752C4-84FB-4364-9723-5EBA7E3E1302}"/>
              </a:ext>
            </a:extLst>
          </p:cNvPr>
          <p:cNvPicPr>
            <a:picLocks noChangeAspect="1"/>
          </p:cNvPicPr>
          <p:nvPr/>
        </p:nvPicPr>
        <p:blipFill>
          <a:blip r:embed="rId5"/>
          <a:stretch>
            <a:fillRect/>
          </a:stretch>
        </p:blipFill>
        <p:spPr>
          <a:xfrm>
            <a:off x="457200" y="1075989"/>
            <a:ext cx="4742953" cy="3479922"/>
          </a:xfrm>
          <a:prstGeom prst="rect">
            <a:avLst/>
          </a:prstGeom>
        </p:spPr>
      </p:pic>
      <p:pic>
        <p:nvPicPr>
          <p:cNvPr id="10" name="Audio 9">
            <a:hlinkClick r:id="" action="ppaction://media"/>
            <a:extLst>
              <a:ext uri="{FF2B5EF4-FFF2-40B4-BE49-F238E27FC236}">
                <a16:creationId xmlns:a16="http://schemas.microsoft.com/office/drawing/2014/main" id="{4197C6D5-A5CD-4EBE-9EE3-D120C675406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3515210540"/>
      </p:ext>
    </p:extLst>
  </p:cSld>
  <p:clrMapOvr>
    <a:masterClrMapping/>
  </p:clrMapOvr>
  <mc:AlternateContent xmlns:mc="http://schemas.openxmlformats.org/markup-compatibility/2006" xmlns:p14="http://schemas.microsoft.com/office/powerpoint/2010/main">
    <mc:Choice Requires="p14">
      <p:transition spd="slow" p14:dur="2000" advTm="59116"/>
    </mc:Choice>
    <mc:Fallback xmlns="">
      <p:transition spd="slow" advTm="591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2313" y="2994053"/>
            <a:ext cx="7772400" cy="1626499"/>
          </a:xfrm>
        </p:spPr>
        <p:txBody>
          <a:bodyPr>
            <a:normAutofit fontScale="90000"/>
          </a:bodyPr>
          <a:lstStyle/>
          <a:p>
            <a:r>
              <a:rPr lang="en-US" dirty="0"/>
              <a:t>Development of Stormwater Management Alternatives and Evaluation Criteria</a:t>
            </a:r>
          </a:p>
        </p:txBody>
      </p:sp>
      <p:pic>
        <p:nvPicPr>
          <p:cNvPr id="5" name="Audio 4">
            <a:hlinkClick r:id="" action="ppaction://media"/>
            <a:extLst>
              <a:ext uri="{FF2B5EF4-FFF2-40B4-BE49-F238E27FC236}">
                <a16:creationId xmlns:a16="http://schemas.microsoft.com/office/drawing/2014/main" id="{11A4B160-45D3-4C87-8930-9348A97DDC2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1042867715"/>
      </p:ext>
    </p:extLst>
  </p:cSld>
  <p:clrMapOvr>
    <a:masterClrMapping/>
  </p:clrMapOvr>
  <mc:AlternateContent xmlns:mc="http://schemas.openxmlformats.org/markup-compatibility/2006" xmlns:p14="http://schemas.microsoft.com/office/powerpoint/2010/main">
    <mc:Choice Requires="p14">
      <p:transition spd="slow" p14:dur="2000" advTm="9569"/>
    </mc:Choice>
    <mc:Fallback xmlns="">
      <p:transition spd="slow" advTm="95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EB5461-9B13-4159-A4F7-980D71A46DEE}"/>
              </a:ext>
            </a:extLst>
          </p:cNvPr>
          <p:cNvSpPr>
            <a:spLocks noGrp="1"/>
          </p:cNvSpPr>
          <p:nvPr>
            <p:ph type="title"/>
          </p:nvPr>
        </p:nvSpPr>
        <p:spPr/>
        <p:txBody>
          <a:bodyPr/>
          <a:lstStyle/>
          <a:p>
            <a:r>
              <a:rPr lang="en-US" dirty="0"/>
              <a:t>Alternative Development Objectives</a:t>
            </a:r>
            <a:endParaRPr lang="en-CA" dirty="0"/>
          </a:p>
        </p:txBody>
      </p:sp>
      <p:sp>
        <p:nvSpPr>
          <p:cNvPr id="5" name="Content Placeholder 4">
            <a:extLst>
              <a:ext uri="{FF2B5EF4-FFF2-40B4-BE49-F238E27FC236}">
                <a16:creationId xmlns:a16="http://schemas.microsoft.com/office/drawing/2014/main" id="{2B61AC4D-BFA2-4DA1-8F6C-0093D54718BE}"/>
              </a:ext>
            </a:extLst>
          </p:cNvPr>
          <p:cNvSpPr>
            <a:spLocks noGrp="1"/>
          </p:cNvSpPr>
          <p:nvPr>
            <p:ph idx="1"/>
          </p:nvPr>
        </p:nvSpPr>
        <p:spPr>
          <a:xfrm>
            <a:off x="457199" y="1105348"/>
            <a:ext cx="8229601" cy="3489275"/>
          </a:xfrm>
        </p:spPr>
        <p:txBody>
          <a:bodyPr>
            <a:normAutofit fontScale="70000" lnSpcReduction="20000"/>
          </a:bodyPr>
          <a:lstStyle/>
          <a:p>
            <a:r>
              <a:rPr lang="en-CA" dirty="0"/>
              <a:t>Integrates with the City’s long-term storm servicing needs within the Downtown Core.</a:t>
            </a:r>
          </a:p>
          <a:p>
            <a:r>
              <a:rPr lang="en-CA" dirty="0"/>
              <a:t>Reduces flooding risk on public and private property.</a:t>
            </a:r>
          </a:p>
          <a:p>
            <a:r>
              <a:rPr lang="en-CA" dirty="0"/>
              <a:t>Minimizes social, cultural, and financial impacts to residents, local businesses, and the public.</a:t>
            </a:r>
          </a:p>
          <a:p>
            <a:r>
              <a:rPr lang="en-CA" dirty="0"/>
              <a:t>Considers the environmental impact on the Thames River and surrounding lands.</a:t>
            </a:r>
          </a:p>
          <a:p>
            <a:r>
              <a:rPr lang="en-CA" dirty="0"/>
              <a:t>Facilitates infrastructure renewal and allows the City to assess stormwater servicing improvement priorities.</a:t>
            </a:r>
          </a:p>
          <a:p>
            <a:r>
              <a:rPr lang="en-CA" dirty="0"/>
              <a:t>Considers the total life cycle cost of the projects compared to flood risk and flood damages.</a:t>
            </a:r>
          </a:p>
          <a:p>
            <a:endParaRPr lang="en-CA" dirty="0">
              <a:highlight>
                <a:srgbClr val="FFFF00"/>
              </a:highlight>
            </a:endParaRPr>
          </a:p>
          <a:p>
            <a:pPr lvl="1"/>
            <a:endParaRPr lang="en-CA" dirty="0"/>
          </a:p>
          <a:p>
            <a:endParaRPr lang="en-CA" dirty="0"/>
          </a:p>
          <a:p>
            <a:pPr lvl="1"/>
            <a:endParaRPr lang="en-CA" dirty="0"/>
          </a:p>
        </p:txBody>
      </p:sp>
      <p:pic>
        <p:nvPicPr>
          <p:cNvPr id="6" name="Audio 5">
            <a:hlinkClick r:id="" action="ppaction://media"/>
            <a:extLst>
              <a:ext uri="{FF2B5EF4-FFF2-40B4-BE49-F238E27FC236}">
                <a16:creationId xmlns:a16="http://schemas.microsoft.com/office/drawing/2014/main" id="{33604E49-65BD-47D2-AAA8-6B41505C066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127064279"/>
      </p:ext>
    </p:extLst>
  </p:cSld>
  <p:clrMapOvr>
    <a:masterClrMapping/>
  </p:clrMapOvr>
  <mc:AlternateContent xmlns:mc="http://schemas.openxmlformats.org/markup-compatibility/2006" xmlns:p14="http://schemas.microsoft.com/office/powerpoint/2010/main">
    <mc:Choice Requires="p14">
      <p:transition spd="slow" p14:dur="2000" advTm="45256"/>
    </mc:Choice>
    <mc:Fallback xmlns="">
      <p:transition spd="slow" advTm="452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EB5461-9B13-4159-A4F7-980D71A46DEE}"/>
              </a:ext>
            </a:extLst>
          </p:cNvPr>
          <p:cNvSpPr>
            <a:spLocks noGrp="1"/>
          </p:cNvSpPr>
          <p:nvPr>
            <p:ph type="title"/>
          </p:nvPr>
        </p:nvSpPr>
        <p:spPr/>
        <p:txBody>
          <a:bodyPr/>
          <a:lstStyle/>
          <a:p>
            <a:r>
              <a:rPr lang="en-US" dirty="0"/>
              <a:t>Evaluation Criteria</a:t>
            </a:r>
            <a:endParaRPr lang="en-CA" dirty="0"/>
          </a:p>
        </p:txBody>
      </p:sp>
      <p:sp>
        <p:nvSpPr>
          <p:cNvPr id="5" name="Content Placeholder 4">
            <a:extLst>
              <a:ext uri="{FF2B5EF4-FFF2-40B4-BE49-F238E27FC236}">
                <a16:creationId xmlns:a16="http://schemas.microsoft.com/office/drawing/2014/main" id="{2B61AC4D-BFA2-4DA1-8F6C-0093D54718BE}"/>
              </a:ext>
            </a:extLst>
          </p:cNvPr>
          <p:cNvSpPr>
            <a:spLocks noGrp="1"/>
          </p:cNvSpPr>
          <p:nvPr>
            <p:ph idx="1"/>
          </p:nvPr>
        </p:nvSpPr>
        <p:spPr>
          <a:xfrm>
            <a:off x="457199" y="1105348"/>
            <a:ext cx="8229601" cy="3489275"/>
          </a:xfrm>
        </p:spPr>
        <p:txBody>
          <a:bodyPr>
            <a:normAutofit fontScale="40000" lnSpcReduction="20000"/>
          </a:bodyPr>
          <a:lstStyle/>
          <a:p>
            <a:pPr marL="114300" indent="0">
              <a:buNone/>
            </a:pPr>
            <a:r>
              <a:rPr lang="en-CA" sz="3500" b="1" dirty="0"/>
              <a:t>Environmental Factors:</a:t>
            </a:r>
          </a:p>
          <a:p>
            <a:r>
              <a:rPr lang="en-CA" sz="3500" dirty="0"/>
              <a:t>Protects environmental features, wildlife and species-at-risk.  </a:t>
            </a:r>
          </a:p>
          <a:p>
            <a:r>
              <a:rPr lang="en-CA" sz="3500" dirty="0"/>
              <a:t>Integrates elements of climate change resilience with the intent of improving environmental/public health and safety.</a:t>
            </a:r>
          </a:p>
          <a:p>
            <a:pPr marL="114300" indent="0">
              <a:buNone/>
            </a:pPr>
            <a:r>
              <a:rPr lang="en-CA" sz="3500" b="1" dirty="0"/>
              <a:t>Technical Factors:</a:t>
            </a:r>
          </a:p>
          <a:p>
            <a:r>
              <a:rPr lang="en-CA" sz="3500" dirty="0"/>
              <a:t>Solutions are technically feasible and constructable given site-specific constraints, taking into consideration broader City of London initiatives such as the IRP (infrastructure renewal program) and BRT (Bus-Rapid-Transit).</a:t>
            </a:r>
          </a:p>
          <a:p>
            <a:r>
              <a:rPr lang="en-CA" sz="3500" dirty="0"/>
              <a:t>Makes use of existing infrastructure and manages/minimizes construction risk.</a:t>
            </a:r>
          </a:p>
          <a:p>
            <a:r>
              <a:rPr lang="en-CA" sz="3500" dirty="0"/>
              <a:t>Aligns with the City’s design and operational strategy for municipal infrastructure, meeting or exceeding City of London design criteria and level of service expectations.  </a:t>
            </a:r>
          </a:p>
          <a:p>
            <a:pPr marL="114300" indent="0">
              <a:buNone/>
            </a:pPr>
            <a:r>
              <a:rPr lang="en-CA" sz="3500" b="1" dirty="0"/>
              <a:t>Financial Costs:</a:t>
            </a:r>
          </a:p>
          <a:p>
            <a:r>
              <a:rPr lang="en-CA" sz="3500" dirty="0"/>
              <a:t>Achieves low/reasonable lifecycle costs, minimizes operational expenses and provides maximum value for capital expenditures.</a:t>
            </a:r>
          </a:p>
          <a:p>
            <a:pPr marL="114300" indent="0">
              <a:buNone/>
            </a:pPr>
            <a:r>
              <a:rPr lang="en-CA" sz="3500" b="1" dirty="0"/>
              <a:t>Legal and Jurisdictional:</a:t>
            </a:r>
          </a:p>
          <a:p>
            <a:r>
              <a:rPr lang="en-CA" sz="3500" dirty="0"/>
              <a:t>Complies with applicable planning policies.</a:t>
            </a:r>
          </a:p>
          <a:p>
            <a:r>
              <a:rPr lang="en-CA" sz="3500" dirty="0"/>
              <a:t>Makes use of existing City own lands, thereby minimizing the potential for land acquisition requirements.</a:t>
            </a:r>
          </a:p>
          <a:p>
            <a:endParaRPr lang="en-CA" dirty="0">
              <a:highlight>
                <a:srgbClr val="FFFF00"/>
              </a:highlight>
            </a:endParaRPr>
          </a:p>
          <a:p>
            <a:pPr lvl="1"/>
            <a:endParaRPr lang="en-CA" dirty="0"/>
          </a:p>
          <a:p>
            <a:endParaRPr lang="en-CA" dirty="0"/>
          </a:p>
          <a:p>
            <a:pPr lvl="1"/>
            <a:endParaRPr lang="en-CA" dirty="0"/>
          </a:p>
        </p:txBody>
      </p:sp>
      <p:pic>
        <p:nvPicPr>
          <p:cNvPr id="7" name="Audio 6">
            <a:hlinkClick r:id="" action="ppaction://media"/>
            <a:extLst>
              <a:ext uri="{FF2B5EF4-FFF2-40B4-BE49-F238E27FC236}">
                <a16:creationId xmlns:a16="http://schemas.microsoft.com/office/drawing/2014/main" id="{555E43A3-E4B4-41EC-BDF1-DD71C261234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4204522999"/>
      </p:ext>
    </p:extLst>
  </p:cSld>
  <p:clrMapOvr>
    <a:masterClrMapping/>
  </p:clrMapOvr>
  <mc:AlternateContent xmlns:mc="http://schemas.openxmlformats.org/markup-compatibility/2006" xmlns:p14="http://schemas.microsoft.com/office/powerpoint/2010/main">
    <mc:Choice Requires="p14">
      <p:transition spd="slow" p14:dur="2000" advTm="54731"/>
    </mc:Choice>
    <mc:Fallback xmlns="">
      <p:transition spd="slow" advTm="547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E3E2F-16EF-4753-B991-16642C89CC39}"/>
              </a:ext>
            </a:extLst>
          </p:cNvPr>
          <p:cNvSpPr>
            <a:spLocks noGrp="1"/>
          </p:cNvSpPr>
          <p:nvPr>
            <p:ph type="title"/>
          </p:nvPr>
        </p:nvSpPr>
        <p:spPr/>
        <p:txBody>
          <a:bodyPr>
            <a:normAutofit/>
          </a:bodyPr>
          <a:lstStyle/>
          <a:p>
            <a:r>
              <a:rPr lang="en-CA" sz="2500" dirty="0"/>
              <a:t>Opportunities for Stormwater Management Measures</a:t>
            </a:r>
          </a:p>
        </p:txBody>
      </p:sp>
      <p:pic>
        <p:nvPicPr>
          <p:cNvPr id="7" name="Content Placeholder 6">
            <a:extLst>
              <a:ext uri="{FF2B5EF4-FFF2-40B4-BE49-F238E27FC236}">
                <a16:creationId xmlns:a16="http://schemas.microsoft.com/office/drawing/2014/main" id="{2DD7A09A-FF0E-4B27-AC37-F235BC998AA8}"/>
              </a:ext>
            </a:extLst>
          </p:cNvPr>
          <p:cNvPicPr>
            <a:picLocks noGrp="1" noChangeAspect="1"/>
          </p:cNvPicPr>
          <p:nvPr>
            <p:ph idx="1"/>
          </p:nvPr>
        </p:nvPicPr>
        <p:blipFill>
          <a:blip r:embed="rId5"/>
          <a:stretch>
            <a:fillRect/>
          </a:stretch>
        </p:blipFill>
        <p:spPr>
          <a:xfrm>
            <a:off x="457200" y="997172"/>
            <a:ext cx="4826899" cy="3648290"/>
          </a:xfrm>
        </p:spPr>
      </p:pic>
      <p:pic>
        <p:nvPicPr>
          <p:cNvPr id="10" name="Picture 9">
            <a:extLst>
              <a:ext uri="{FF2B5EF4-FFF2-40B4-BE49-F238E27FC236}">
                <a16:creationId xmlns:a16="http://schemas.microsoft.com/office/drawing/2014/main" id="{456827E1-913F-44E4-8104-AC3196F564B7}"/>
              </a:ext>
            </a:extLst>
          </p:cNvPr>
          <p:cNvPicPr>
            <a:picLocks noChangeAspect="1"/>
          </p:cNvPicPr>
          <p:nvPr/>
        </p:nvPicPr>
        <p:blipFill>
          <a:blip r:embed="rId6"/>
          <a:stretch>
            <a:fillRect/>
          </a:stretch>
        </p:blipFill>
        <p:spPr>
          <a:xfrm>
            <a:off x="569856" y="3665821"/>
            <a:ext cx="1032367" cy="870045"/>
          </a:xfrm>
          <a:prstGeom prst="rect">
            <a:avLst/>
          </a:prstGeom>
        </p:spPr>
      </p:pic>
      <p:sp>
        <p:nvSpPr>
          <p:cNvPr id="11" name="Content Placeholder 4">
            <a:extLst>
              <a:ext uri="{FF2B5EF4-FFF2-40B4-BE49-F238E27FC236}">
                <a16:creationId xmlns:a16="http://schemas.microsoft.com/office/drawing/2014/main" id="{C605F6C4-0FAA-4A13-9A66-D520BDB96A34}"/>
              </a:ext>
            </a:extLst>
          </p:cNvPr>
          <p:cNvSpPr txBox="1">
            <a:spLocks/>
          </p:cNvSpPr>
          <p:nvPr/>
        </p:nvSpPr>
        <p:spPr>
          <a:xfrm>
            <a:off x="5308376" y="993375"/>
            <a:ext cx="3387168" cy="3610992"/>
          </a:xfrm>
          <a:prstGeom prst="rect">
            <a:avLst/>
          </a:prstGeom>
        </p:spPr>
        <p:txBody>
          <a:bodyPr vert="horz" lIns="91440" tIns="45720" rIns="91440" bIns="45720" rtlCol="0">
            <a:normAutofit fontScale="70000" lnSpcReduction="20000"/>
          </a:bodyPr>
          <a:lstStyle>
            <a:lvl1pPr marL="342900" indent="-2286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286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400" dirty="0"/>
              <a:t>Stormwater Management Master Plan measures will focus on using City owned property within the downtown core.</a:t>
            </a:r>
          </a:p>
          <a:p>
            <a:r>
              <a:rPr lang="en-US" sz="2400" dirty="0"/>
              <a:t>Where feasible, LID and stormwater measures will be integrated into municipal road </a:t>
            </a:r>
            <a:r>
              <a:rPr lang="en-US" sz="2400" dirty="0" err="1"/>
              <a:t>right-of-ways</a:t>
            </a:r>
            <a:r>
              <a:rPr lang="en-US" sz="2400" dirty="0"/>
              <a:t> or greenspace.</a:t>
            </a:r>
          </a:p>
          <a:p>
            <a:r>
              <a:rPr lang="en-CA" sz="2400" dirty="0"/>
              <a:t>Storm sewer improvement alternatives will be considered if stormwater management alternatives are not feasible. </a:t>
            </a:r>
          </a:p>
        </p:txBody>
      </p:sp>
      <p:pic>
        <p:nvPicPr>
          <p:cNvPr id="6" name="Audio 5">
            <a:hlinkClick r:id="" action="ppaction://media"/>
            <a:extLst>
              <a:ext uri="{FF2B5EF4-FFF2-40B4-BE49-F238E27FC236}">
                <a16:creationId xmlns:a16="http://schemas.microsoft.com/office/drawing/2014/main" id="{16BEA46D-C80F-433E-B92F-71B55805408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1754904205"/>
      </p:ext>
    </p:extLst>
  </p:cSld>
  <p:clrMapOvr>
    <a:masterClrMapping/>
  </p:clrMapOvr>
  <mc:AlternateContent xmlns:mc="http://schemas.openxmlformats.org/markup-compatibility/2006" xmlns:p14="http://schemas.microsoft.com/office/powerpoint/2010/main">
    <mc:Choice Requires="p14">
      <p:transition spd="slow" p14:dur="2000" advTm="28762"/>
    </mc:Choice>
    <mc:Fallback xmlns="">
      <p:transition spd="slow" advTm="287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Next Steps</a:t>
            </a:r>
          </a:p>
        </p:txBody>
      </p:sp>
      <p:pic>
        <p:nvPicPr>
          <p:cNvPr id="2" name="Audio 1">
            <a:hlinkClick r:id="" action="ppaction://media"/>
            <a:extLst>
              <a:ext uri="{FF2B5EF4-FFF2-40B4-BE49-F238E27FC236}">
                <a16:creationId xmlns:a16="http://schemas.microsoft.com/office/drawing/2014/main" id="{C382274C-7B4E-41E3-ADA5-446C4B861ED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801457253"/>
      </p:ext>
    </p:extLst>
  </p:cSld>
  <p:clrMapOvr>
    <a:masterClrMapping/>
  </p:clrMapOvr>
  <mc:AlternateContent xmlns:mc="http://schemas.openxmlformats.org/markup-compatibility/2006" xmlns:p14="http://schemas.microsoft.com/office/powerpoint/2010/main">
    <mc:Choice Requires="p14">
      <p:transition spd="slow" p14:dur="2000" advTm="6351"/>
    </mc:Choice>
    <mc:Fallback xmlns="">
      <p:transition spd="slow" advTm="63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8F4D032-4DD7-44EC-B13C-9AF0D0CC5F70}"/>
              </a:ext>
            </a:extLst>
          </p:cNvPr>
          <p:cNvSpPr>
            <a:spLocks noGrp="1"/>
          </p:cNvSpPr>
          <p:nvPr>
            <p:ph type="title"/>
          </p:nvPr>
        </p:nvSpPr>
        <p:spPr/>
        <p:txBody>
          <a:bodyPr/>
          <a:lstStyle/>
          <a:p>
            <a:r>
              <a:rPr lang="en-CA" dirty="0"/>
              <a:t>Next Steps</a:t>
            </a:r>
          </a:p>
        </p:txBody>
      </p:sp>
      <p:sp>
        <p:nvSpPr>
          <p:cNvPr id="5" name="Content Placeholder 4">
            <a:extLst>
              <a:ext uri="{FF2B5EF4-FFF2-40B4-BE49-F238E27FC236}">
                <a16:creationId xmlns:a16="http://schemas.microsoft.com/office/drawing/2014/main" id="{E7158E57-C363-4492-973D-918ADEB780C9}"/>
              </a:ext>
            </a:extLst>
          </p:cNvPr>
          <p:cNvSpPr>
            <a:spLocks noGrp="1"/>
          </p:cNvSpPr>
          <p:nvPr>
            <p:ph idx="1"/>
          </p:nvPr>
        </p:nvSpPr>
        <p:spPr/>
        <p:txBody>
          <a:bodyPr>
            <a:normAutofit fontScale="92500" lnSpcReduction="10000"/>
          </a:bodyPr>
          <a:lstStyle/>
          <a:p>
            <a:r>
              <a:rPr lang="en-US" sz="2600" dirty="0"/>
              <a:t>Technical Analysis – Development of Servicing Alternatives, review of stormwater management concepts, infrastructure cost assessment, development of a climate change adaptation strategy.</a:t>
            </a:r>
          </a:p>
          <a:p>
            <a:r>
              <a:rPr lang="en-US" sz="2600" dirty="0"/>
              <a:t>Archaeological Review of Study Area (Desktop)</a:t>
            </a:r>
          </a:p>
          <a:p>
            <a:r>
              <a:rPr lang="en-US" sz="2600" dirty="0"/>
              <a:t>Natural Heritage Review of Study Area (Desktop)</a:t>
            </a:r>
          </a:p>
          <a:p>
            <a:r>
              <a:rPr lang="en-US" sz="2600" dirty="0"/>
              <a:t>Cultural Heritage Review of Study Area (Desktop)</a:t>
            </a:r>
          </a:p>
          <a:p>
            <a:r>
              <a:rPr lang="en-US" sz="2600" dirty="0"/>
              <a:t>Geotechnical Review and Characterization of Study Area (Desktop)</a:t>
            </a:r>
            <a:endParaRPr lang="en-CA" sz="2600" dirty="0"/>
          </a:p>
          <a:p>
            <a:endParaRPr lang="en-CA" dirty="0"/>
          </a:p>
        </p:txBody>
      </p:sp>
      <p:pic>
        <p:nvPicPr>
          <p:cNvPr id="2" name="Audio 1">
            <a:hlinkClick r:id="" action="ppaction://media"/>
            <a:extLst>
              <a:ext uri="{FF2B5EF4-FFF2-40B4-BE49-F238E27FC236}">
                <a16:creationId xmlns:a16="http://schemas.microsoft.com/office/drawing/2014/main" id="{F102B039-FE93-4900-87D5-058C7812853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3796421406"/>
      </p:ext>
    </p:extLst>
  </p:cSld>
  <p:clrMapOvr>
    <a:masterClrMapping/>
  </p:clrMapOvr>
  <mc:AlternateContent xmlns:mc="http://schemas.openxmlformats.org/markup-compatibility/2006" xmlns:p14="http://schemas.microsoft.com/office/powerpoint/2010/main">
    <mc:Choice Requires="p14">
      <p:transition spd="slow" p14:dur="2000" advTm="39406"/>
    </mc:Choice>
    <mc:Fallback xmlns="">
      <p:transition spd="slow" advTm="394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FD93D-FA67-4489-8BF0-F8F75CCC3507}"/>
              </a:ext>
            </a:extLst>
          </p:cNvPr>
          <p:cNvSpPr>
            <a:spLocks noGrp="1"/>
          </p:cNvSpPr>
          <p:nvPr>
            <p:ph type="title"/>
          </p:nvPr>
        </p:nvSpPr>
        <p:spPr/>
        <p:txBody>
          <a:bodyPr/>
          <a:lstStyle/>
          <a:p>
            <a:r>
              <a:rPr lang="en-CA" dirty="0"/>
              <a:t>Contact Information</a:t>
            </a:r>
          </a:p>
        </p:txBody>
      </p:sp>
      <p:sp>
        <p:nvSpPr>
          <p:cNvPr id="5" name="TextBox 4">
            <a:extLst>
              <a:ext uri="{FF2B5EF4-FFF2-40B4-BE49-F238E27FC236}">
                <a16:creationId xmlns:a16="http://schemas.microsoft.com/office/drawing/2014/main" id="{2319885C-CDDA-46BE-8EC3-F9ECD7C9795A}"/>
              </a:ext>
            </a:extLst>
          </p:cNvPr>
          <p:cNvSpPr txBox="1"/>
          <p:nvPr/>
        </p:nvSpPr>
        <p:spPr>
          <a:xfrm>
            <a:off x="170481" y="1078707"/>
            <a:ext cx="6044339" cy="3293209"/>
          </a:xfrm>
          <a:prstGeom prst="rect">
            <a:avLst/>
          </a:prstGeom>
          <a:noFill/>
        </p:spPr>
        <p:txBody>
          <a:bodyPr wrap="square">
            <a:spAutoFit/>
          </a:bodyPr>
          <a:lstStyle/>
          <a:p>
            <a:pPr marL="0" indent="0" algn="ctr">
              <a:buNone/>
            </a:pPr>
            <a:r>
              <a:rPr lang="en-US" sz="1600" dirty="0"/>
              <a:t>If you would like to be included on the project mailing list and/or provide input, please complete the project flooding survey form available at </a:t>
            </a:r>
          </a:p>
          <a:p>
            <a:pPr marL="114300" indent="0" algn="ctr">
              <a:buNone/>
            </a:pPr>
            <a:r>
              <a:rPr lang="en-US" sz="1400" dirty="0">
                <a:hlinkClick r:id="rId5"/>
              </a:rPr>
              <a:t>Carling Creek Master Plan | Get Involved London</a:t>
            </a:r>
            <a:endParaRPr lang="en-CA" sz="1400" dirty="0"/>
          </a:p>
          <a:p>
            <a:pPr marL="0" indent="0" algn="ctr">
              <a:buNone/>
            </a:pPr>
            <a:r>
              <a:rPr lang="en-US" sz="1600" dirty="0"/>
              <a:t> and submit by email to:</a:t>
            </a:r>
          </a:p>
          <a:p>
            <a:pPr marL="0" indent="0" algn="ctr">
              <a:buNone/>
            </a:pPr>
            <a:endParaRPr lang="en-US" sz="1600" dirty="0"/>
          </a:p>
          <a:p>
            <a:pPr marL="0" indent="0" algn="ctr">
              <a:buNone/>
            </a:pPr>
            <a:r>
              <a:rPr lang="en-US" sz="1600" b="1" dirty="0">
                <a:solidFill>
                  <a:srgbClr val="0B5E86"/>
                </a:solidFill>
              </a:rPr>
              <a:t>nkrygsman@matrix-solutions.com</a:t>
            </a:r>
          </a:p>
          <a:p>
            <a:pPr marL="0" indent="0" algn="ctr">
              <a:buNone/>
            </a:pPr>
            <a:endParaRPr lang="en-US" sz="1600" b="1" dirty="0">
              <a:solidFill>
                <a:srgbClr val="0B5E86"/>
              </a:solidFill>
              <a:highlight>
                <a:srgbClr val="FFFF00"/>
              </a:highlight>
            </a:endParaRPr>
          </a:p>
          <a:p>
            <a:pPr marL="0" indent="0" algn="ctr">
              <a:buNone/>
            </a:pPr>
            <a:r>
              <a:rPr lang="en-US" sz="1600" dirty="0"/>
              <a:t>Input from Public Information Centre No. 1 will be received until </a:t>
            </a:r>
          </a:p>
          <a:p>
            <a:pPr marL="0" indent="0" algn="ctr">
              <a:buNone/>
            </a:pPr>
            <a:r>
              <a:rPr lang="en-US" sz="2400" b="1" dirty="0">
                <a:solidFill>
                  <a:srgbClr val="0C6089"/>
                </a:solidFill>
              </a:rPr>
              <a:t>December 15, 2022</a:t>
            </a:r>
          </a:p>
          <a:p>
            <a:pPr marL="0" indent="0" algn="ctr">
              <a:buFont typeface="Arial" pitchFamily="34" charset="0"/>
              <a:buNone/>
            </a:pPr>
            <a:endParaRPr lang="en-US" sz="1800" dirty="0">
              <a:solidFill>
                <a:srgbClr val="000000"/>
              </a:solidFill>
            </a:endParaRPr>
          </a:p>
          <a:p>
            <a:pPr marL="0" indent="0" algn="ctr">
              <a:buNone/>
            </a:pPr>
            <a:r>
              <a:rPr lang="en-US" sz="2400" b="1" dirty="0">
                <a:solidFill>
                  <a:srgbClr val="69B833"/>
                </a:solidFill>
              </a:rPr>
              <a:t>Thank you for participating!</a:t>
            </a:r>
          </a:p>
        </p:txBody>
      </p:sp>
      <p:sp>
        <p:nvSpPr>
          <p:cNvPr id="6" name="Content Placeholder 4">
            <a:extLst>
              <a:ext uri="{FF2B5EF4-FFF2-40B4-BE49-F238E27FC236}">
                <a16:creationId xmlns:a16="http://schemas.microsoft.com/office/drawing/2014/main" id="{F82D21F9-1BA5-499F-8087-100315E3A7FC}"/>
              </a:ext>
            </a:extLst>
          </p:cNvPr>
          <p:cNvSpPr txBox="1">
            <a:spLocks/>
          </p:cNvSpPr>
          <p:nvPr/>
        </p:nvSpPr>
        <p:spPr>
          <a:xfrm>
            <a:off x="6214820" y="1318699"/>
            <a:ext cx="2471980" cy="2506101"/>
          </a:xfrm>
          <a:prstGeom prst="rect">
            <a:avLst/>
          </a:prstGeom>
        </p:spPr>
        <p:txBody>
          <a:bodyPr>
            <a:normAutofit fontScale="2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6000" b="1" dirty="0">
                <a:solidFill>
                  <a:srgbClr val="69B833"/>
                </a:solidFill>
              </a:rPr>
              <a:t>Contact Information: </a:t>
            </a:r>
          </a:p>
          <a:p>
            <a:pPr marL="0" indent="0" algn="ctr">
              <a:buFont typeface="Arial" panose="020B0604020202020204" pitchFamily="34" charset="0"/>
              <a:buNone/>
            </a:pPr>
            <a:endParaRPr lang="en-US" sz="4800" dirty="0">
              <a:solidFill>
                <a:srgbClr val="000000"/>
              </a:solidFill>
            </a:endParaRPr>
          </a:p>
          <a:p>
            <a:pPr marL="0" indent="0" algn="ctr">
              <a:buFont typeface="Arial" panose="020B0604020202020204" pitchFamily="34" charset="0"/>
              <a:buNone/>
            </a:pPr>
            <a:r>
              <a:rPr lang="en-US" sz="4800" b="1" dirty="0">
                <a:solidFill>
                  <a:srgbClr val="0B5E86"/>
                </a:solidFill>
              </a:rPr>
              <a:t>Monica McVicar, P.Eng. </a:t>
            </a:r>
          </a:p>
          <a:p>
            <a:pPr marL="0" indent="0" algn="ctr">
              <a:buFont typeface="Arial" panose="020B0604020202020204" pitchFamily="34" charset="0"/>
              <a:buNone/>
            </a:pPr>
            <a:r>
              <a:rPr lang="en-US" sz="4800" dirty="0">
                <a:solidFill>
                  <a:srgbClr val="000000"/>
                </a:solidFill>
              </a:rPr>
              <a:t>Project Manager, Environmental Services – Stormwater Engineering</a:t>
            </a:r>
          </a:p>
          <a:p>
            <a:pPr marL="0" indent="0" algn="ctr">
              <a:buFont typeface="Arial" panose="020B0604020202020204" pitchFamily="34" charset="0"/>
              <a:buNone/>
            </a:pPr>
            <a:r>
              <a:rPr lang="en-US" sz="4800" dirty="0">
                <a:solidFill>
                  <a:srgbClr val="000000"/>
                </a:solidFill>
              </a:rPr>
              <a:t>City of London</a:t>
            </a:r>
          </a:p>
          <a:p>
            <a:pPr marL="0" indent="0" algn="ctr">
              <a:buFont typeface="Arial" panose="020B0604020202020204" pitchFamily="34" charset="0"/>
              <a:buNone/>
            </a:pPr>
            <a:r>
              <a:rPr lang="en-US" sz="4800" dirty="0"/>
              <a:t>mmcvicar@london.ca</a:t>
            </a:r>
          </a:p>
          <a:p>
            <a:pPr marL="0" indent="0" algn="ctr">
              <a:buFont typeface="Arial" panose="020B0604020202020204" pitchFamily="34" charset="0"/>
              <a:buNone/>
            </a:pPr>
            <a:r>
              <a:rPr lang="en-US" sz="4800" dirty="0">
                <a:solidFill>
                  <a:srgbClr val="000000"/>
                </a:solidFill>
              </a:rPr>
              <a:t>Phone: (519) 661-2489 x4589</a:t>
            </a:r>
          </a:p>
          <a:p>
            <a:pPr marL="0" indent="0" algn="ctr">
              <a:buFont typeface="Arial" panose="020B0604020202020204" pitchFamily="34" charset="0"/>
              <a:buNone/>
            </a:pPr>
            <a:endParaRPr lang="en-US" sz="4800" dirty="0">
              <a:solidFill>
                <a:srgbClr val="000000"/>
              </a:solidFill>
            </a:endParaRPr>
          </a:p>
          <a:p>
            <a:pPr marL="0" indent="0" algn="ctr">
              <a:buFont typeface="Arial" panose="020B0604020202020204" pitchFamily="34" charset="0"/>
              <a:buNone/>
            </a:pPr>
            <a:r>
              <a:rPr lang="en-US" sz="4800" b="1" dirty="0">
                <a:solidFill>
                  <a:srgbClr val="0B5E86"/>
                </a:solidFill>
              </a:rPr>
              <a:t>Nicholas Krygsman, P.Eng.</a:t>
            </a:r>
          </a:p>
          <a:p>
            <a:pPr marL="0" indent="0" algn="ctr">
              <a:buFont typeface="Arial" panose="020B0604020202020204" pitchFamily="34" charset="0"/>
              <a:buNone/>
            </a:pPr>
            <a:r>
              <a:rPr lang="en-US" sz="4800" dirty="0">
                <a:solidFill>
                  <a:srgbClr val="000000"/>
                </a:solidFill>
              </a:rPr>
              <a:t>Consultant Project Manager</a:t>
            </a:r>
          </a:p>
          <a:p>
            <a:pPr marL="0" indent="0" algn="ctr">
              <a:buFont typeface="Arial" panose="020B0604020202020204" pitchFamily="34" charset="0"/>
              <a:buNone/>
            </a:pPr>
            <a:r>
              <a:rPr lang="en-US" sz="4800" dirty="0">
                <a:solidFill>
                  <a:srgbClr val="000000"/>
                </a:solidFill>
              </a:rPr>
              <a:t>Matrix Solutions Inc.</a:t>
            </a:r>
          </a:p>
          <a:p>
            <a:pPr marL="0" indent="0" algn="ctr">
              <a:buFont typeface="Arial" panose="020B0604020202020204" pitchFamily="34" charset="0"/>
              <a:buNone/>
            </a:pPr>
            <a:r>
              <a:rPr lang="en-US" sz="4800" dirty="0">
                <a:solidFill>
                  <a:srgbClr val="000000"/>
                </a:solidFill>
              </a:rPr>
              <a:t>nkrygsman@matrix-solutions.com  </a:t>
            </a:r>
          </a:p>
          <a:p>
            <a:pPr marL="0" indent="0" algn="ctr">
              <a:buFont typeface="Arial" panose="020B0604020202020204" pitchFamily="34" charset="0"/>
              <a:buNone/>
            </a:pPr>
            <a:r>
              <a:rPr lang="en-US" sz="4800" dirty="0">
                <a:solidFill>
                  <a:srgbClr val="000000"/>
                </a:solidFill>
              </a:rPr>
              <a:t>Phone: 519.859.0911</a:t>
            </a:r>
          </a:p>
        </p:txBody>
      </p:sp>
      <p:pic>
        <p:nvPicPr>
          <p:cNvPr id="3" name="Audio 2">
            <a:hlinkClick r:id="" action="ppaction://media"/>
            <a:extLst>
              <a:ext uri="{FF2B5EF4-FFF2-40B4-BE49-F238E27FC236}">
                <a16:creationId xmlns:a16="http://schemas.microsoft.com/office/drawing/2014/main" id="{22663DE7-B439-43B3-8E89-4FA0B5B25DF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21700" y="4521200"/>
            <a:ext cx="406400" cy="406400"/>
          </a:xfrm>
          <a:prstGeom prst="rect">
            <a:avLst/>
          </a:prstGeom>
        </p:spPr>
      </p:pic>
    </p:spTree>
    <p:extLst>
      <p:ext uri="{BB962C8B-B14F-4D97-AF65-F5344CB8AC3E}">
        <p14:creationId xmlns:p14="http://schemas.microsoft.com/office/powerpoint/2010/main" val="871946357"/>
      </p:ext>
    </p:extLst>
  </p:cSld>
  <p:clrMapOvr>
    <a:masterClrMapping/>
  </p:clrMapOvr>
  <mc:AlternateContent xmlns:mc="http://schemas.openxmlformats.org/markup-compatibility/2006" xmlns:p14="http://schemas.microsoft.com/office/powerpoint/2010/main">
    <mc:Choice Requires="p14">
      <p:transition spd="slow" p14:dur="2000" advTm="24953"/>
    </mc:Choice>
    <mc:Fallback xmlns="">
      <p:transition spd="slow" advTm="249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AF125-BA3A-404A-BD95-B54924D94624}"/>
              </a:ext>
            </a:extLst>
          </p:cNvPr>
          <p:cNvSpPr>
            <a:spLocks noGrp="1"/>
          </p:cNvSpPr>
          <p:nvPr>
            <p:ph type="title"/>
          </p:nvPr>
        </p:nvSpPr>
        <p:spPr/>
        <p:txBody>
          <a:bodyPr/>
          <a:lstStyle/>
          <a:p>
            <a:r>
              <a:rPr lang="en-CA" dirty="0"/>
              <a:t>Thank you!</a:t>
            </a:r>
          </a:p>
        </p:txBody>
      </p:sp>
    </p:spTree>
    <p:extLst>
      <p:ext uri="{BB962C8B-B14F-4D97-AF65-F5344CB8AC3E}">
        <p14:creationId xmlns:p14="http://schemas.microsoft.com/office/powerpoint/2010/main" val="1724695113"/>
      </p:ext>
    </p:extLst>
  </p:cSld>
  <p:clrMapOvr>
    <a:masterClrMapping/>
  </p:clrMapOvr>
</p:sld>
</file>

<file path=ppt/theme/theme1.xml><?xml version="1.0" encoding="utf-8"?>
<a:theme xmlns:a="http://schemas.openxmlformats.org/drawingml/2006/main" name="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7112F6C70109740A93DC514FD703D46" ma:contentTypeVersion="0" ma:contentTypeDescription="Create a new document." ma:contentTypeScope="" ma:versionID="ebef425a9323f6d259a0d58e61ebf6a5">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8F9C24B-95E7-410F-9A02-2FE3BF2A9548}">
  <ds:schemaRefs>
    <ds:schemaRef ds:uri="http://schemas.openxmlformats.org/package/2006/metadata/core-properties"/>
    <ds:schemaRef ds:uri="http://schemas.microsoft.com/office/infopath/2007/PartnerControls"/>
    <ds:schemaRef ds:uri="http://purl.org/dc/elements/1.1/"/>
    <ds:schemaRef ds:uri="http://schemas.microsoft.com/office/2006/documentManagement/types"/>
    <ds:schemaRef ds:uri="058def04-149b-4e0f-9770-93eb7745b9de"/>
    <ds:schemaRef ds:uri="http://www.w3.org/XML/1998/namespace"/>
    <ds:schemaRef ds:uri="http://purl.org/dc/dcmitype/"/>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CEE7E8E9-2BBB-4DFE-B34B-5A6FA159233F}">
  <ds:schemaRefs>
    <ds:schemaRef ds:uri="http://schemas.microsoft.com/sharepoint/v3/contenttype/forms"/>
  </ds:schemaRefs>
</ds:datastoreItem>
</file>

<file path=customXml/itemProps3.xml><?xml version="1.0" encoding="utf-8"?>
<ds:datastoreItem xmlns:ds="http://schemas.openxmlformats.org/officeDocument/2006/customXml" ds:itemID="{A503F17B-7311-455B-A250-017E89661908}"/>
</file>

<file path=docProps/app.xml><?xml version="1.0" encoding="utf-8"?>
<Properties xmlns="http://schemas.openxmlformats.org/officeDocument/2006/extended-properties" xmlns:vt="http://schemas.openxmlformats.org/officeDocument/2006/docPropsVTypes">
  <Template/>
  <TotalTime>24112</TotalTime>
  <Words>5328</Words>
  <Application>Microsoft Office PowerPoint</Application>
  <PresentationFormat>On-screen Show (16:9)</PresentationFormat>
  <Paragraphs>265</Paragraphs>
  <Slides>32</Slides>
  <Notes>32</Notes>
  <HiddenSlides>0</HiddenSlides>
  <MMClips>31</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32</vt:i4>
      </vt:variant>
    </vt:vector>
  </HeadingPairs>
  <TitlesOfParts>
    <vt:vector size="37" baseType="lpstr">
      <vt:lpstr>Arial</vt:lpstr>
      <vt:lpstr>Calibri</vt:lpstr>
      <vt:lpstr>Cambria</vt:lpstr>
      <vt:lpstr>9_Custom Design</vt:lpstr>
      <vt:lpstr>10_Custom Design</vt:lpstr>
      <vt:lpstr>City of London Carling Creek Stormwater Management Master Plan – Municipal Class Environmental Assessment Public Information Centre 1 </vt:lpstr>
      <vt:lpstr>Welcome</vt:lpstr>
      <vt:lpstr>Land Acknowledgement</vt:lpstr>
      <vt:lpstr>Presentation Format</vt:lpstr>
      <vt:lpstr>Agenda</vt:lpstr>
      <vt:lpstr>Project Overview and Purpose</vt:lpstr>
      <vt:lpstr>Municipal Class EA Process</vt:lpstr>
      <vt:lpstr>Problem and Opportunity Statement</vt:lpstr>
      <vt:lpstr>Carling Creek Watershed Background Information Summary</vt:lpstr>
      <vt:lpstr>Study Area Review</vt:lpstr>
      <vt:lpstr>Study Area Review</vt:lpstr>
      <vt:lpstr>Historical Flooding Reports</vt:lpstr>
      <vt:lpstr>Hydrologic/Hydraulic Model Update and Flooding Risk Assessment </vt:lpstr>
      <vt:lpstr>Urban Drainage Assessment Methods</vt:lpstr>
      <vt:lpstr>InfoWorks Model Update</vt:lpstr>
      <vt:lpstr>Hydrologic Modeling</vt:lpstr>
      <vt:lpstr>Summary of Work Undertaken to Date</vt:lpstr>
      <vt:lpstr>Flooding Risk Assessment</vt:lpstr>
      <vt:lpstr>Potential Stormwater Management Solutions for Carling Creek</vt:lpstr>
      <vt:lpstr>Bio-Retention Swales</vt:lpstr>
      <vt:lpstr>Hybrid Urban Roadway Cross-Sections</vt:lpstr>
      <vt:lpstr>Stormwater Management Ponds</vt:lpstr>
      <vt:lpstr>Underground Storage Chambers</vt:lpstr>
      <vt:lpstr>Permeable Pavement Systems</vt:lpstr>
      <vt:lpstr>Development of Stormwater Management Alternatives and Evaluation Criteria</vt:lpstr>
      <vt:lpstr>Alternative Development Objectives</vt:lpstr>
      <vt:lpstr>Evaluation Criteria</vt:lpstr>
      <vt:lpstr>Opportunities for Stormwater Management Measures</vt:lpstr>
      <vt:lpstr>Next Steps</vt:lpstr>
      <vt:lpstr>Next Steps</vt:lpstr>
      <vt:lpstr>Contact Information</vt:lpstr>
      <vt:lpstr>Thank you!</vt:lpstr>
    </vt:vector>
  </TitlesOfParts>
  <Company>Matrix Solutions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Breanne  Barnes</dc:creator>
  <cp:lastModifiedBy>Nicholas Krygsman</cp:lastModifiedBy>
  <cp:revision>637</cp:revision>
  <cp:lastPrinted>2022-11-02T13:49:55Z</cp:lastPrinted>
  <dcterms:created xsi:type="dcterms:W3CDTF">2015-05-05T05:07:45Z</dcterms:created>
  <dcterms:modified xsi:type="dcterms:W3CDTF">2022-11-03T18:57:37Z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0x010100B7112F6C70109740A93DC514FD703D46</vt:lpwstr>
  </property>
</Properties>
</file>