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1D_1E82404B.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1"/>
  </p:sldMasterIdLst>
  <p:notesMasterIdLst>
    <p:notesMasterId r:id="rId21"/>
  </p:notesMasterIdLst>
  <p:handoutMasterIdLst>
    <p:handoutMasterId r:id="rId22"/>
  </p:handoutMasterIdLst>
  <p:sldIdLst>
    <p:sldId id="265" r:id="rId2"/>
    <p:sldId id="296" r:id="rId3"/>
    <p:sldId id="275" r:id="rId4"/>
    <p:sldId id="276" r:id="rId5"/>
    <p:sldId id="277" r:id="rId6"/>
    <p:sldId id="291" r:id="rId7"/>
    <p:sldId id="285" r:id="rId8"/>
    <p:sldId id="286" r:id="rId9"/>
    <p:sldId id="287" r:id="rId10"/>
    <p:sldId id="288" r:id="rId11"/>
    <p:sldId id="289" r:id="rId12"/>
    <p:sldId id="292" r:id="rId13"/>
    <p:sldId id="293" r:id="rId14"/>
    <p:sldId id="295" r:id="rId15"/>
    <p:sldId id="282" r:id="rId16"/>
    <p:sldId id="283" r:id="rId17"/>
    <p:sldId id="284" r:id="rId18"/>
    <p:sldId id="298" r:id="rId19"/>
    <p:sldId id="279"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A1521C-C171-9845-647D-B2D1BD4A33CA}" name="Kavcic, Peter" initials="KP" userId="S::pkavcic@london.ca::1205d003-fff6-48b3-b60f-9e2455e30c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6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68BF6A-ECEB-85BF-A00E-12256D718A85}" v="58" dt="2024-11-15T14:41:46.035"/>
    <p1510:client id="{677EC0C3-352B-B683-B2B5-87781ECE0C8B}" v="36" dt="2024-11-14T21:36:57.331"/>
    <p1510:client id="{7FA30619-0FBC-AA60-0584-A079A9A7FFDC}" v="155" dt="2024-11-14T18:22:10.001"/>
    <p1510:client id="{95A15518-894B-B9BE-E5B0-D0FCC500A5E3}" v="305" dt="2024-11-14T21:07:14.724"/>
    <p1510:client id="{979E8206-7CE2-A4B5-1E09-8350C0C0919C}" v="27" dt="2024-11-15T14:18:17.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89" d="100"/>
          <a:sy n="189" d="100"/>
        </p:scale>
        <p:origin x="162" y="33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comments/modernComment_11D_1E82404B.xml><?xml version="1.0" encoding="utf-8"?>
<p188:cmLst xmlns:a="http://schemas.openxmlformats.org/drawingml/2006/main" xmlns:r="http://schemas.openxmlformats.org/officeDocument/2006/relationships" xmlns:p188="http://schemas.microsoft.com/office/powerpoint/2018/8/main">
  <p188:cm id="{F4957179-1DFC-4F0D-AD50-020460F138AB}" authorId="{E2A1521C-C171-9845-647D-B2D1BD4A33CA}" created="2024-11-14T20:54:14.806">
    <ac:deMkLst xmlns:ac="http://schemas.microsoft.com/office/drawing/2013/main/command">
      <pc:docMk xmlns:pc="http://schemas.microsoft.com/office/powerpoint/2013/main/command"/>
      <pc:sldMk xmlns:pc="http://schemas.microsoft.com/office/powerpoint/2013/main/command" cId="511852619" sldId="285"/>
      <ac:picMk id="4" creationId="{E8FF97AC-D5EC-EED9-9577-581FFF4B1276}"/>
    </ac:deMkLst>
    <p188:txBody>
      <a:bodyPr/>
      <a:lstStyle/>
      <a:p>
        <a:r>
          <a:rPr lang="en-US"/>
          <a:t>does this look blurry to anyone? Wonder if there is a more visually appealing way to show this.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EA3A2A-5A5E-9047-8DF7-A19A273526B2}" type="datetimeFigureOut">
              <a:rPr lang="en-US" smtClean="0"/>
              <a:t>11/15/2024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7448EB-E811-C748-B4DC-AA72CFF59D4E}" type="slidenum">
              <a:rPr lang="en-US" smtClean="0"/>
              <a:t>‹#›</a:t>
            </a:fld>
            <a:endParaRPr lang="en-US"/>
          </a:p>
        </p:txBody>
      </p:sp>
    </p:spTree>
    <p:extLst>
      <p:ext uri="{BB962C8B-B14F-4D97-AF65-F5344CB8AC3E}">
        <p14:creationId xmlns:p14="http://schemas.microsoft.com/office/powerpoint/2010/main" val="13394608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6F0B8-95B9-4540-964F-314237B53D22}" type="datetimeFigureOut">
              <a:rPr lang="en-US" smtClean="0"/>
              <a:t>11/15/2024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BFC915-7887-EC41-8824-2B3670DC68F9}" type="slidenum">
              <a:rPr lang="en-US" smtClean="0"/>
              <a:t>‹#›</a:t>
            </a:fld>
            <a:endParaRPr lang="en-US"/>
          </a:p>
        </p:txBody>
      </p:sp>
    </p:spTree>
    <p:extLst>
      <p:ext uri="{BB962C8B-B14F-4D97-AF65-F5344CB8AC3E}">
        <p14:creationId xmlns:p14="http://schemas.microsoft.com/office/powerpoint/2010/main" val="928755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ct val="112000"/>
              </a:lnSpc>
              <a:spcAft>
                <a:spcPts val="578"/>
              </a:spcAft>
            </a:pPr>
            <a:r>
              <a:rPr lang="en-US" sz="1200">
                <a:latin typeface="Arial" panose="020B0604020202020204" pitchFamily="34" charset="0"/>
                <a:ea typeface="Times New Roman" panose="02020603050405020304" pitchFamily="18" charset="0"/>
                <a:cs typeface="Arial" panose="020B0604020202020204" pitchFamily="34" charset="0"/>
              </a:rPr>
              <a:t>We’d like to acknowledge that we are gathered today on the traditional lands of the </a:t>
            </a:r>
            <a:r>
              <a:rPr lang="en-US" sz="1200" err="1">
                <a:latin typeface="Arial" panose="020B0604020202020204" pitchFamily="34" charset="0"/>
                <a:ea typeface="Times New Roman" panose="02020603050405020304" pitchFamily="18" charset="0"/>
                <a:cs typeface="Arial" panose="020B0604020202020204" pitchFamily="34" charset="0"/>
              </a:rPr>
              <a:t>Anishinaabek</a:t>
            </a:r>
            <a:r>
              <a:rPr lang="en-US" sz="1200">
                <a:latin typeface="Arial" panose="020B0604020202020204" pitchFamily="34" charset="0"/>
                <a:ea typeface="Times New Roman" panose="02020603050405020304" pitchFamily="18" charset="0"/>
                <a:cs typeface="Arial" panose="020B0604020202020204" pitchFamily="34" charset="0"/>
              </a:rPr>
              <a:t> (</a:t>
            </a:r>
            <a:r>
              <a:rPr lang="en-US" sz="1200" b="1" strike="sngStrike" err="1">
                <a:latin typeface="Arial" panose="020B0604020202020204" pitchFamily="34" charset="0"/>
                <a:ea typeface="Times New Roman" panose="02020603050405020304" pitchFamily="18" charset="0"/>
                <a:cs typeface="Arial" panose="020B0604020202020204" pitchFamily="34" charset="0"/>
              </a:rPr>
              <a:t>A</a:t>
            </a:r>
            <a:r>
              <a:rPr lang="en-US" sz="1200" b="1" err="1">
                <a:latin typeface="Arial" panose="020B0604020202020204" pitchFamily="34" charset="0"/>
                <a:ea typeface="Times New Roman" panose="02020603050405020304" pitchFamily="18" charset="0"/>
                <a:cs typeface="Arial" panose="020B0604020202020204" pitchFamily="34" charset="0"/>
              </a:rPr>
              <a:t>Uh</a:t>
            </a:r>
            <a:r>
              <a:rPr lang="en-US" sz="1200" b="1">
                <a:latin typeface="Arial" panose="020B0604020202020204" pitchFamily="34" charset="0"/>
                <a:ea typeface="Times New Roman" panose="02020603050405020304" pitchFamily="18" charset="0"/>
                <a:cs typeface="Arial" panose="020B0604020202020204" pitchFamily="34" charset="0"/>
              </a:rPr>
              <a:t>-</a:t>
            </a:r>
            <a:r>
              <a:rPr lang="en-US" sz="1200" b="1" err="1">
                <a:latin typeface="Arial" panose="020B0604020202020204" pitchFamily="34" charset="0"/>
                <a:ea typeface="Times New Roman" panose="02020603050405020304" pitchFamily="18" charset="0"/>
                <a:cs typeface="Arial" panose="020B0604020202020204" pitchFamily="34" charset="0"/>
              </a:rPr>
              <a:t>nish</a:t>
            </a:r>
            <a:r>
              <a:rPr lang="en-US" sz="1200" b="1">
                <a:latin typeface="Arial" panose="020B0604020202020204" pitchFamily="34" charset="0"/>
                <a:ea typeface="Times New Roman" panose="02020603050405020304" pitchFamily="18" charset="0"/>
                <a:cs typeface="Arial" panose="020B0604020202020204" pitchFamily="34" charset="0"/>
              </a:rPr>
              <a:t>-in-ah-</a:t>
            </a:r>
            <a:r>
              <a:rPr lang="en-US" sz="1200" b="1" err="1">
                <a:highlight>
                  <a:srgbClr val="FFFF00"/>
                </a:highlight>
                <a:latin typeface="Arial" panose="020B0604020202020204" pitchFamily="34" charset="0"/>
                <a:ea typeface="Times New Roman" panose="02020603050405020304" pitchFamily="18" charset="0"/>
                <a:cs typeface="Arial" panose="020B0604020202020204" pitchFamily="34" charset="0"/>
              </a:rPr>
              <a:t>bek</a:t>
            </a:r>
            <a:r>
              <a:rPr lang="en-US" sz="1200">
                <a:latin typeface="Arial" panose="020B0604020202020204" pitchFamily="34" charset="0"/>
                <a:ea typeface="Times New Roman" panose="02020603050405020304" pitchFamily="18" charset="0"/>
                <a:cs typeface="Arial" panose="020B0604020202020204" pitchFamily="34" charset="0"/>
              </a:rPr>
              <a:t>), </a:t>
            </a:r>
          </a:p>
          <a:p>
            <a:pPr fontAlgn="base">
              <a:lnSpc>
                <a:spcPct val="112000"/>
              </a:lnSpc>
              <a:spcAft>
                <a:spcPts val="578"/>
              </a:spcAft>
            </a:pPr>
            <a:r>
              <a:rPr lang="en-US" sz="1200">
                <a:latin typeface="Arial" panose="020B0604020202020204" pitchFamily="34" charset="0"/>
                <a:ea typeface="Times New Roman" panose="02020603050405020304" pitchFamily="18" charset="0"/>
                <a:cs typeface="Arial" panose="020B0604020202020204" pitchFamily="34" charset="0"/>
              </a:rPr>
              <a:t>Haudenosaunee (</a:t>
            </a:r>
            <a:r>
              <a:rPr lang="en-US" sz="1200" b="1">
                <a:latin typeface="Arial" panose="020B0604020202020204" pitchFamily="34" charset="0"/>
                <a:ea typeface="Times New Roman" panose="02020603050405020304" pitchFamily="18" charset="0"/>
                <a:cs typeface="Arial" panose="020B0604020202020204" pitchFamily="34" charset="0"/>
              </a:rPr>
              <a:t>Ho-den-no-show-nee</a:t>
            </a:r>
            <a:r>
              <a:rPr lang="en-US" sz="1200">
                <a:latin typeface="Arial" panose="020B0604020202020204" pitchFamily="34" charset="0"/>
                <a:ea typeface="Times New Roman" panose="02020603050405020304" pitchFamily="18" charset="0"/>
                <a:cs typeface="Arial" panose="020B0604020202020204" pitchFamily="34" charset="0"/>
              </a:rPr>
              <a:t>),</a:t>
            </a:r>
          </a:p>
          <a:p>
            <a:pPr fontAlgn="base">
              <a:lnSpc>
                <a:spcPct val="112000"/>
              </a:lnSpc>
              <a:spcAft>
                <a:spcPts val="578"/>
              </a:spcAft>
            </a:pPr>
            <a:r>
              <a:rPr lang="en-US" sz="1200" err="1">
                <a:latin typeface="Arial" panose="020B0604020202020204" pitchFamily="34" charset="0"/>
                <a:ea typeface="Times New Roman" panose="02020603050405020304" pitchFamily="18" charset="0"/>
                <a:cs typeface="Arial" panose="020B0604020202020204" pitchFamily="34" charset="0"/>
              </a:rPr>
              <a:t>Lūnaapéewak</a:t>
            </a:r>
            <a:r>
              <a:rPr lang="en-US" sz="1200">
                <a:latin typeface="Arial" panose="020B0604020202020204" pitchFamily="34" charset="0"/>
                <a:ea typeface="Times New Roman" panose="02020603050405020304" pitchFamily="18" charset="0"/>
                <a:cs typeface="Arial" panose="020B0604020202020204" pitchFamily="34" charset="0"/>
              </a:rPr>
              <a:t> (</a:t>
            </a:r>
            <a:r>
              <a:rPr lang="en-US" sz="1200" b="1">
                <a:latin typeface="Arial" panose="020B0604020202020204" pitchFamily="34" charset="0"/>
                <a:ea typeface="Times New Roman" panose="02020603050405020304" pitchFamily="18" charset="0"/>
                <a:cs typeface="Arial" panose="020B0604020202020204" pitchFamily="34" charset="0"/>
              </a:rPr>
              <a:t>Len-ah-pay-</a:t>
            </a:r>
            <a:r>
              <a:rPr lang="en-US" sz="1200" b="1" err="1">
                <a:latin typeface="Arial" panose="020B0604020202020204" pitchFamily="34" charset="0"/>
                <a:ea typeface="Times New Roman" panose="02020603050405020304" pitchFamily="18" charset="0"/>
                <a:cs typeface="Arial" panose="020B0604020202020204" pitchFamily="34" charset="0"/>
              </a:rPr>
              <a:t>wuk</a:t>
            </a:r>
            <a:r>
              <a:rPr lang="en-US" sz="1200">
                <a:latin typeface="Arial" panose="020B0604020202020204" pitchFamily="34" charset="0"/>
                <a:ea typeface="Times New Roman" panose="02020603050405020304" pitchFamily="18" charset="0"/>
                <a:cs typeface="Arial" panose="020B0604020202020204" pitchFamily="34" charset="0"/>
              </a:rPr>
              <a:t>) and </a:t>
            </a:r>
          </a:p>
          <a:p>
            <a:pPr fontAlgn="base">
              <a:lnSpc>
                <a:spcPct val="112000"/>
              </a:lnSpc>
              <a:spcAft>
                <a:spcPts val="578"/>
              </a:spcAft>
            </a:pPr>
            <a:r>
              <a:rPr lang="en-US" sz="1200" err="1">
                <a:latin typeface="Arial" panose="020B0604020202020204" pitchFamily="34" charset="0"/>
                <a:ea typeface="Times New Roman" panose="02020603050405020304" pitchFamily="18" charset="0"/>
                <a:cs typeface="Arial" panose="020B0604020202020204" pitchFamily="34" charset="0"/>
              </a:rPr>
              <a:t>Attawandaron</a:t>
            </a:r>
            <a:r>
              <a:rPr lang="en-US" sz="1200">
                <a:latin typeface="Arial" panose="020B0604020202020204" pitchFamily="34" charset="0"/>
                <a:ea typeface="Times New Roman" panose="02020603050405020304" pitchFamily="18" charset="0"/>
                <a:cs typeface="Arial" panose="020B0604020202020204" pitchFamily="34" charset="0"/>
              </a:rPr>
              <a:t> (</a:t>
            </a:r>
            <a:r>
              <a:rPr lang="en-US" sz="1200" b="1">
                <a:latin typeface="Arial" panose="020B0604020202020204" pitchFamily="34" charset="0"/>
                <a:ea typeface="Times New Roman" panose="02020603050405020304" pitchFamily="18" charset="0"/>
                <a:cs typeface="Arial" panose="020B0604020202020204" pitchFamily="34" charset="0"/>
              </a:rPr>
              <a:t>Add-a-won-da-run</a:t>
            </a:r>
            <a:r>
              <a:rPr lang="en-US" sz="1200">
                <a:latin typeface="Arial" panose="020B0604020202020204" pitchFamily="34" charset="0"/>
                <a:ea typeface="Times New Roman" panose="02020603050405020304" pitchFamily="18" charset="0"/>
                <a:cs typeface="Arial" panose="020B0604020202020204" pitchFamily="34" charset="0"/>
              </a:rPr>
              <a:t>) peoples. </a:t>
            </a:r>
          </a:p>
          <a:p>
            <a:pPr fontAlgn="base">
              <a:lnSpc>
                <a:spcPct val="111000"/>
              </a:lnSpc>
              <a:spcAft>
                <a:spcPts val="578"/>
              </a:spcAft>
            </a:pPr>
            <a:r>
              <a:rPr lang="en-US" sz="1200">
                <a:latin typeface="Arial" panose="020B0604020202020204" pitchFamily="34" charset="0"/>
                <a:ea typeface="Times New Roman" panose="02020603050405020304" pitchFamily="18" charset="0"/>
                <a:cs typeface="Arial" panose="020B0604020202020204" pitchFamily="34" charset="0"/>
              </a:rPr>
              <a:t>We </a:t>
            </a:r>
            <a:r>
              <a:rPr lang="en-US" sz="1200" err="1">
                <a:latin typeface="Arial" panose="020B0604020202020204" pitchFamily="34" charset="0"/>
                <a:ea typeface="Times New Roman" panose="02020603050405020304" pitchFamily="18" charset="0"/>
                <a:cs typeface="Arial" panose="020B0604020202020204" pitchFamily="34" charset="0"/>
              </a:rPr>
              <a:t>honour</a:t>
            </a:r>
            <a:r>
              <a:rPr lang="en-US" sz="1200">
                <a:latin typeface="Arial" panose="020B0604020202020204" pitchFamily="34" charset="0"/>
                <a:ea typeface="Times New Roman" panose="02020603050405020304" pitchFamily="18" charset="0"/>
                <a:cs typeface="Arial" panose="020B0604020202020204" pitchFamily="34" charset="0"/>
              </a:rPr>
              <a:t> and respect the history, languages and culture of the diverse Indigenous people who call this territory home.</a:t>
            </a:r>
            <a:r>
              <a:rPr lang="en-US" sz="1200">
                <a:latin typeface="Arial" panose="020B0604020202020204" pitchFamily="34" charset="0"/>
                <a:ea typeface="Arial" panose="020B0604020202020204" pitchFamily="34" charset="0"/>
                <a:cs typeface="Arial" panose="020B0604020202020204" pitchFamily="34" charset="0"/>
              </a:rPr>
              <a:t> </a:t>
            </a:r>
            <a:endParaRPr lang="en-US" sz="1200">
              <a:latin typeface="Arial" panose="020B0604020202020204" pitchFamily="34" charset="0"/>
              <a:ea typeface="Times New Roman" panose="02020603050405020304" pitchFamily="18" charset="0"/>
              <a:cs typeface="Arial" panose="020B0604020202020204" pitchFamily="34" charset="0"/>
            </a:endParaRPr>
          </a:p>
          <a:p>
            <a:pPr fontAlgn="base">
              <a:lnSpc>
                <a:spcPct val="111000"/>
              </a:lnSpc>
              <a:spcAft>
                <a:spcPts val="578"/>
              </a:spcAft>
            </a:pPr>
            <a:r>
              <a:rPr lang="en-US" sz="1200">
                <a:latin typeface="Arial" panose="020B0604020202020204" pitchFamily="34" charset="0"/>
                <a:ea typeface="Times New Roman" panose="02020603050405020304" pitchFamily="18" charset="0"/>
                <a:cs typeface="Arial" panose="020B0604020202020204" pitchFamily="34" charset="0"/>
              </a:rPr>
              <a:t>We acknowledge all the treaties that are specific to this area: the Two Row Wampum Belt Treaty of the Haudenosaunee Confederacy/Silver Covenant Chain; the Beaver Hunting Grounds of the Haudenosaunee NANFAN Treaty of 1701; the McKee Treaty of 1790, the London Township Treaty of 1796, the Huron Tract Treaty of 1827, with the Anishinaa</a:t>
            </a:r>
            <a:r>
              <a:rPr lang="en-US" sz="1200">
                <a:highlight>
                  <a:srgbClr val="FFFF00"/>
                </a:highlight>
                <a:latin typeface="Arial" panose="020B0604020202020204" pitchFamily="34" charset="0"/>
                <a:ea typeface="Times New Roman" panose="02020603050405020304" pitchFamily="18" charset="0"/>
                <a:cs typeface="Arial" panose="020B0604020202020204" pitchFamily="34" charset="0"/>
              </a:rPr>
              <a:t>beg</a:t>
            </a:r>
            <a:r>
              <a:rPr lang="en-US" sz="1200">
                <a:latin typeface="Arial" panose="020B0604020202020204" pitchFamily="34" charset="0"/>
                <a:ea typeface="Times New Roman" panose="02020603050405020304" pitchFamily="18" charset="0"/>
                <a:cs typeface="Arial" panose="020B0604020202020204" pitchFamily="34" charset="0"/>
              </a:rPr>
              <a:t>, and the Dish with One Spoon Covenant Wampum of the </a:t>
            </a:r>
            <a:r>
              <a:rPr lang="en-US" sz="1200" err="1">
                <a:latin typeface="Arial" panose="020B0604020202020204" pitchFamily="34" charset="0"/>
                <a:ea typeface="Times New Roman" panose="02020603050405020304" pitchFamily="18" charset="0"/>
                <a:cs typeface="Arial" panose="020B0604020202020204" pitchFamily="34" charset="0"/>
              </a:rPr>
              <a:t>Anishnaabek</a:t>
            </a:r>
            <a:r>
              <a:rPr lang="en-US" sz="1200">
                <a:latin typeface="Arial" panose="020B0604020202020204" pitchFamily="34" charset="0"/>
                <a:ea typeface="Times New Roman" panose="02020603050405020304" pitchFamily="18" charset="0"/>
                <a:cs typeface="Arial" panose="020B0604020202020204" pitchFamily="34" charset="0"/>
              </a:rPr>
              <a:t> and </a:t>
            </a:r>
            <a:r>
              <a:rPr lang="en-US" sz="1200" err="1">
                <a:latin typeface="Arial" panose="020B0604020202020204" pitchFamily="34" charset="0"/>
                <a:ea typeface="Times New Roman" panose="02020603050405020304" pitchFamily="18" charset="0"/>
                <a:cs typeface="Arial" panose="020B0604020202020204" pitchFamily="34" charset="0"/>
              </a:rPr>
              <a:t>Haudenosaunnee</a:t>
            </a:r>
            <a:r>
              <a:rPr lang="en-US" sz="1200">
                <a:latin typeface="Arial" panose="020B0604020202020204" pitchFamily="34" charset="0"/>
                <a:ea typeface="Times New Roman" panose="02020603050405020304" pitchFamily="18" charset="0"/>
                <a:cs typeface="Arial" panose="020B0604020202020204" pitchFamily="34" charset="0"/>
              </a:rPr>
              <a:t>.  </a:t>
            </a:r>
            <a:r>
              <a:rPr lang="en-US" sz="1200">
                <a:latin typeface="Arial" panose="020B0604020202020204" pitchFamily="34" charset="0"/>
                <a:ea typeface="Arial" panose="020B0604020202020204" pitchFamily="34" charset="0"/>
                <a:cs typeface="Arial" panose="020B0604020202020204" pitchFamily="34" charset="0"/>
              </a:rPr>
              <a:t> </a:t>
            </a:r>
            <a:endParaRPr lang="en-US" sz="1200">
              <a:latin typeface="Arial" panose="020B0604020202020204" pitchFamily="34" charset="0"/>
              <a:ea typeface="Times New Roman" panose="02020603050405020304" pitchFamily="18" charset="0"/>
              <a:cs typeface="Arial" panose="020B0604020202020204" pitchFamily="34" charset="0"/>
            </a:endParaRPr>
          </a:p>
          <a:p>
            <a:pPr fontAlgn="base">
              <a:lnSpc>
                <a:spcPct val="111000"/>
              </a:lnSpc>
              <a:spcAft>
                <a:spcPts val="578"/>
              </a:spcAft>
            </a:pPr>
            <a:r>
              <a:rPr lang="en-US" sz="1200">
                <a:latin typeface="Arial" panose="020B0604020202020204" pitchFamily="34" charset="0"/>
                <a:ea typeface="Times New Roman" panose="02020603050405020304" pitchFamily="18" charset="0"/>
                <a:cs typeface="Arial" panose="020B0604020202020204" pitchFamily="34" charset="0"/>
              </a:rPr>
              <a:t>The three Indigenous Nations that are </a:t>
            </a:r>
            <a:r>
              <a:rPr lang="en-US" sz="1200" err="1">
                <a:latin typeface="Arial" panose="020B0604020202020204" pitchFamily="34" charset="0"/>
                <a:ea typeface="Times New Roman" panose="02020603050405020304" pitchFamily="18" charset="0"/>
                <a:cs typeface="Arial" panose="020B0604020202020204" pitchFamily="34" charset="0"/>
              </a:rPr>
              <a:t>neighbours</a:t>
            </a:r>
            <a:r>
              <a:rPr lang="en-US" sz="1200">
                <a:latin typeface="Arial" panose="020B0604020202020204" pitchFamily="34" charset="0"/>
                <a:ea typeface="Times New Roman" panose="02020603050405020304" pitchFamily="18" charset="0"/>
                <a:cs typeface="Arial" panose="020B0604020202020204" pitchFamily="34" charset="0"/>
              </a:rPr>
              <a:t> to London are the Chippewas of the Thames First Nation; Oneida Nation of the Thames; and the Munsee-Delaware Nation who all continue to live as sovereign Nations with individual and unique languages, cultures, and customs….     </a:t>
            </a:r>
            <a:r>
              <a:rPr lang="en-US" sz="1200">
                <a:latin typeface="Arial" panose="020B0604020202020204" pitchFamily="34" charset="0"/>
                <a:ea typeface="Arial" panose="020B0604020202020204" pitchFamily="34" charset="0"/>
                <a:cs typeface="Arial" panose="020B0604020202020204" pitchFamily="34" charset="0"/>
              </a:rPr>
              <a:t> </a:t>
            </a:r>
            <a:r>
              <a:rPr lang="en-US" sz="1200">
                <a:latin typeface="Arial" panose="020B0604020202020204" pitchFamily="34" charset="0"/>
                <a:ea typeface="Times New Roman" panose="02020603050405020304" pitchFamily="18" charset="0"/>
                <a:cs typeface="Arial" panose="020B0604020202020204" pitchFamily="34" charset="0"/>
              </a:rPr>
              <a:t>I’ll now pass things over to our first presenter. </a:t>
            </a:r>
          </a:p>
          <a:p>
            <a:endParaRPr lang="en-CA"/>
          </a:p>
        </p:txBody>
      </p:sp>
      <p:sp>
        <p:nvSpPr>
          <p:cNvPr id="4" name="Slide Number Placeholder 3"/>
          <p:cNvSpPr>
            <a:spLocks noGrp="1"/>
          </p:cNvSpPr>
          <p:nvPr>
            <p:ph type="sldNum" sz="quarter" idx="5"/>
          </p:nvPr>
        </p:nvSpPr>
        <p:spPr/>
        <p:txBody>
          <a:bodyPr/>
          <a:lstStyle/>
          <a:p>
            <a:fld id="{97BFC915-7887-EC41-8824-2B3670DC68F9}" type="slidenum">
              <a:rPr lang="en-US" smtClean="0"/>
              <a:t>3</a:t>
            </a:fld>
            <a:endParaRPr lang="en-US"/>
          </a:p>
        </p:txBody>
      </p:sp>
    </p:spTree>
    <p:extLst>
      <p:ext uri="{BB962C8B-B14F-4D97-AF65-F5344CB8AC3E}">
        <p14:creationId xmlns:p14="http://schemas.microsoft.com/office/powerpoint/2010/main" val="2542616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BFC915-7887-EC41-8824-2B3670DC68F9}" type="slidenum">
              <a:rPr lang="en-US" smtClean="0"/>
              <a:t>8</a:t>
            </a:fld>
            <a:endParaRPr lang="en-US"/>
          </a:p>
        </p:txBody>
      </p:sp>
    </p:spTree>
    <p:extLst>
      <p:ext uri="{BB962C8B-B14F-4D97-AF65-F5344CB8AC3E}">
        <p14:creationId xmlns:p14="http://schemas.microsoft.com/office/powerpoint/2010/main" val="3313658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BFC915-7887-EC41-8824-2B3670DC68F9}" type="slidenum">
              <a:rPr lang="en-US" smtClean="0"/>
              <a:t>9</a:t>
            </a:fld>
            <a:endParaRPr lang="en-US"/>
          </a:p>
        </p:txBody>
      </p:sp>
    </p:spTree>
    <p:extLst>
      <p:ext uri="{BB962C8B-B14F-4D97-AF65-F5344CB8AC3E}">
        <p14:creationId xmlns:p14="http://schemas.microsoft.com/office/powerpoint/2010/main" val="3762650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BFC915-7887-EC41-8824-2B3670DC68F9}" type="slidenum">
              <a:rPr lang="en-US" smtClean="0"/>
              <a:t>10</a:t>
            </a:fld>
            <a:endParaRPr lang="en-US"/>
          </a:p>
        </p:txBody>
      </p:sp>
    </p:spTree>
    <p:extLst>
      <p:ext uri="{BB962C8B-B14F-4D97-AF65-F5344CB8AC3E}">
        <p14:creationId xmlns:p14="http://schemas.microsoft.com/office/powerpoint/2010/main" val="2369492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BFC915-7887-EC41-8824-2B3670DC68F9}" type="slidenum">
              <a:rPr lang="en-US" smtClean="0"/>
              <a:t>11</a:t>
            </a:fld>
            <a:endParaRPr lang="en-US"/>
          </a:p>
        </p:txBody>
      </p:sp>
    </p:spTree>
    <p:extLst>
      <p:ext uri="{BB962C8B-B14F-4D97-AF65-F5344CB8AC3E}">
        <p14:creationId xmlns:p14="http://schemas.microsoft.com/office/powerpoint/2010/main" val="1346038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BFC915-7887-EC41-8824-2B3670DC68F9}" type="slidenum">
              <a:rPr lang="en-US" smtClean="0"/>
              <a:t>12</a:t>
            </a:fld>
            <a:endParaRPr lang="en-US"/>
          </a:p>
        </p:txBody>
      </p:sp>
    </p:spTree>
    <p:extLst>
      <p:ext uri="{BB962C8B-B14F-4D97-AF65-F5344CB8AC3E}">
        <p14:creationId xmlns:p14="http://schemas.microsoft.com/office/powerpoint/2010/main" val="2643307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BFC915-7887-EC41-8824-2B3670DC68F9}" type="slidenum">
              <a:rPr lang="en-US" smtClean="0"/>
              <a:t>13</a:t>
            </a:fld>
            <a:endParaRPr lang="en-US"/>
          </a:p>
        </p:txBody>
      </p:sp>
    </p:spTree>
    <p:extLst>
      <p:ext uri="{BB962C8B-B14F-4D97-AF65-F5344CB8AC3E}">
        <p14:creationId xmlns:p14="http://schemas.microsoft.com/office/powerpoint/2010/main" val="27509294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94172"/>
            <a:ext cx="9144000" cy="2999232"/>
          </a:xfrm>
          <a:prstGeom prst="rect">
            <a:avLst/>
          </a:prstGeom>
          <a:solidFill>
            <a:srgbClr val="024638"/>
          </a:solidFill>
          <a:ln>
            <a:noFill/>
          </a:ln>
        </p:spPr>
      </p:pic>
      <p:sp>
        <p:nvSpPr>
          <p:cNvPr id="3" name="Subtitle 2"/>
          <p:cNvSpPr>
            <a:spLocks noGrp="1"/>
          </p:cNvSpPr>
          <p:nvPr>
            <p:ph type="subTitle" idx="1"/>
          </p:nvPr>
        </p:nvSpPr>
        <p:spPr>
          <a:xfrm>
            <a:off x="1784530" y="4166271"/>
            <a:ext cx="7134618" cy="831075"/>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0" name="Title Placeholder 1"/>
          <p:cNvSpPr>
            <a:spLocks noGrp="1"/>
          </p:cNvSpPr>
          <p:nvPr>
            <p:ph type="title"/>
          </p:nvPr>
        </p:nvSpPr>
        <p:spPr>
          <a:xfrm>
            <a:off x="1701384" y="410653"/>
            <a:ext cx="7442616" cy="994172"/>
          </a:xfrm>
          <a:prstGeom prst="rect">
            <a:avLst/>
          </a:prstGeom>
          <a:blipFill>
            <a:blip r:embed="rId3"/>
            <a:stretch>
              <a:fillRect/>
            </a:stretch>
          </a:blipFill>
        </p:spPr>
        <p:txBody>
          <a:bodyPr vert="horz" lIns="91440" tIns="46800" rIns="251999" bIns="45720" rtlCol="0" anchor="ctr">
            <a:normAutofit/>
          </a:bodyPr>
          <a:lstStyle/>
          <a:p>
            <a:r>
              <a:rPr lang="en-US"/>
              <a:t>Click to edit Master title style</a:t>
            </a:r>
          </a:p>
        </p:txBody>
      </p:sp>
    </p:spTree>
    <p:extLst>
      <p:ext uri="{BB962C8B-B14F-4D97-AF65-F5344CB8AC3E}">
        <p14:creationId xmlns:p14="http://schemas.microsoft.com/office/powerpoint/2010/main" val="1023236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0" y="994173"/>
            <a:ext cx="9144000" cy="2999185"/>
          </a:xfrm>
          <a:solidFill>
            <a:schemeClr val="bg1">
              <a:lumMod val="95000"/>
            </a:schemeClr>
          </a:solidFill>
        </p:spPr>
        <p:txBody>
          <a:bodyPr anchor="ctr" anchorCtr="1"/>
          <a:lstStyle>
            <a:lvl1pPr marL="0" indent="0" algn="l">
              <a:buNone/>
              <a:defRPr baseline="0"/>
            </a:lvl1pPr>
          </a:lstStyle>
          <a:p>
            <a:r>
              <a:rPr lang="en-US"/>
              <a:t>Picture 720 x 315 pixels</a:t>
            </a:r>
          </a:p>
        </p:txBody>
      </p:sp>
      <p:sp>
        <p:nvSpPr>
          <p:cNvPr id="3" name="Subtitle 2"/>
          <p:cNvSpPr>
            <a:spLocks noGrp="1"/>
          </p:cNvSpPr>
          <p:nvPr>
            <p:ph type="subTitle" idx="1"/>
          </p:nvPr>
        </p:nvSpPr>
        <p:spPr>
          <a:xfrm>
            <a:off x="1784530" y="4166271"/>
            <a:ext cx="7134618" cy="831075"/>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Title Placeholder 1"/>
          <p:cNvSpPr>
            <a:spLocks noGrp="1"/>
          </p:cNvSpPr>
          <p:nvPr>
            <p:ph type="title"/>
          </p:nvPr>
        </p:nvSpPr>
        <p:spPr>
          <a:xfrm>
            <a:off x="1701384" y="410653"/>
            <a:ext cx="7442616" cy="994172"/>
          </a:xfrm>
          <a:prstGeom prst="rect">
            <a:avLst/>
          </a:prstGeom>
          <a:blipFill>
            <a:blip r:embed="rId2"/>
            <a:stretch>
              <a:fillRect/>
            </a:stretch>
          </a:blipFill>
        </p:spPr>
        <p:txBody>
          <a:bodyPr vert="horz" lIns="91440" tIns="46800" rIns="251999" bIns="45720" rtlCol="0" anchor="ctr">
            <a:normAutofit/>
          </a:bodyPr>
          <a:lstStyle/>
          <a:p>
            <a:r>
              <a:rPr lang="en-US"/>
              <a:t>Click to edit Master title style</a:t>
            </a:r>
          </a:p>
        </p:txBody>
      </p:sp>
    </p:spTree>
    <p:extLst>
      <p:ext uri="{BB962C8B-B14F-4D97-AF65-F5344CB8AC3E}">
        <p14:creationId xmlns:p14="http://schemas.microsoft.com/office/powerpoint/2010/main" val="148670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598BB11-2AAD-B546-AEB8-4087E17A8027}" type="datetimeFigureOut">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C536B-1BD6-FA4F-BB03-F8DDE287F6ED}" type="slidenum">
              <a:rPr lang="en-US" smtClean="0"/>
              <a:t>‹#›</a:t>
            </a:fld>
            <a:endParaRPr lang="en-US"/>
          </a:p>
        </p:txBody>
      </p:sp>
    </p:spTree>
    <p:extLst>
      <p:ext uri="{BB962C8B-B14F-4D97-AF65-F5344CB8AC3E}">
        <p14:creationId xmlns:p14="http://schemas.microsoft.com/office/powerpoint/2010/main" val="1517740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191127"/>
            <a:ext cx="3886200" cy="34415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191127"/>
            <a:ext cx="3886200" cy="34415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98BB11-2AAD-B546-AEB8-4087E17A8027}" type="datetimeFigureOut">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FC536B-1BD6-FA4F-BB03-F8DDE287F6ED}" type="slidenum">
              <a:rPr lang="en-US" smtClean="0"/>
              <a:t>‹#›</a:t>
            </a:fld>
            <a:endParaRPr lang="en-US"/>
          </a:p>
        </p:txBody>
      </p:sp>
    </p:spTree>
    <p:extLst>
      <p:ext uri="{BB962C8B-B14F-4D97-AF65-F5344CB8AC3E}">
        <p14:creationId xmlns:p14="http://schemas.microsoft.com/office/powerpoint/2010/main" val="703847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598BB11-2AAD-B546-AEB8-4087E17A8027}" type="datetimeFigureOut">
              <a:rPr lang="en-US" smtClean="0"/>
              <a:t>11/15/2024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FC536B-1BD6-FA4F-BB03-F8DDE287F6ED}" type="slidenum">
              <a:rPr lang="en-US" smtClean="0"/>
              <a:t>‹#›</a:t>
            </a:fld>
            <a:endParaRPr lang="en-US"/>
          </a:p>
        </p:txBody>
      </p:sp>
      <p:sp>
        <p:nvSpPr>
          <p:cNvPr id="10" name="Title 1"/>
          <p:cNvSpPr>
            <a:spLocks noGrp="1"/>
          </p:cNvSpPr>
          <p:nvPr>
            <p:ph type="title"/>
          </p:nvPr>
        </p:nvSpPr>
        <p:spPr>
          <a:xfrm>
            <a:off x="1701384" y="1"/>
            <a:ext cx="7442616" cy="994172"/>
          </a:xfrm>
        </p:spPr>
        <p:txBody>
          <a:bodyPr/>
          <a:lstStyle/>
          <a:p>
            <a:r>
              <a:rPr lang="en-US"/>
              <a:t>Click to edit Master title style</a:t>
            </a:r>
          </a:p>
        </p:txBody>
      </p:sp>
    </p:spTree>
    <p:extLst>
      <p:ext uri="{BB962C8B-B14F-4D97-AF65-F5344CB8AC3E}">
        <p14:creationId xmlns:p14="http://schemas.microsoft.com/office/powerpoint/2010/main" val="1842720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598BB11-2AAD-B546-AEB8-4087E17A8027}" type="datetimeFigureOut">
              <a:rPr lang="en-US" smtClean="0"/>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FC536B-1BD6-FA4F-BB03-F8DDE287F6ED}" type="slidenum">
              <a:rPr lang="en-US" smtClean="0"/>
              <a:t>‹#›</a:t>
            </a:fld>
            <a:endParaRPr lang="en-US"/>
          </a:p>
        </p:txBody>
      </p:sp>
    </p:spTree>
    <p:extLst>
      <p:ext uri="{BB962C8B-B14F-4D97-AF65-F5344CB8AC3E}">
        <p14:creationId xmlns:p14="http://schemas.microsoft.com/office/powerpoint/2010/main" val="641844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1174855"/>
            <a:ext cx="4629150" cy="322093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174855"/>
            <a:ext cx="2949178" cy="322688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598BB11-2AAD-B546-AEB8-4087E17A8027}" type="datetimeFigureOut">
              <a:rPr lang="en-US" smtClean="0"/>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FC536B-1BD6-FA4F-BB03-F8DDE287F6ED}" type="slidenum">
              <a:rPr lang="en-US" smtClean="0"/>
              <a:t>‹#›</a:t>
            </a:fld>
            <a:endParaRPr lang="en-US"/>
          </a:p>
        </p:txBody>
      </p:sp>
      <p:sp>
        <p:nvSpPr>
          <p:cNvPr id="8" name="Title 1"/>
          <p:cNvSpPr>
            <a:spLocks noGrp="1"/>
          </p:cNvSpPr>
          <p:nvPr>
            <p:ph type="title"/>
          </p:nvPr>
        </p:nvSpPr>
        <p:spPr>
          <a:xfrm>
            <a:off x="1701384" y="1"/>
            <a:ext cx="7442616" cy="994172"/>
          </a:xfrm>
        </p:spPr>
        <p:txBody>
          <a:bodyPr/>
          <a:lstStyle/>
          <a:p>
            <a:r>
              <a:rPr lang="en-US"/>
              <a:t>Click to edit Master title style</a:t>
            </a:r>
          </a:p>
        </p:txBody>
      </p:sp>
    </p:spTree>
    <p:extLst>
      <p:ext uri="{BB962C8B-B14F-4D97-AF65-F5344CB8AC3E}">
        <p14:creationId xmlns:p14="http://schemas.microsoft.com/office/powerpoint/2010/main" val="459338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598BB11-2AAD-B546-AEB8-4087E17A8027}" type="datetimeFigureOut">
              <a:rPr lang="en-US" smtClean="0"/>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FC536B-1BD6-FA4F-BB03-F8DDE287F6ED}" type="slidenum">
              <a:rPr lang="en-US" smtClean="0"/>
              <a:t>‹#›</a:t>
            </a:fld>
            <a:endParaRPr lang="en-US"/>
          </a:p>
        </p:txBody>
      </p:sp>
    </p:spTree>
    <p:extLst>
      <p:ext uri="{BB962C8B-B14F-4D97-AF65-F5344CB8AC3E}">
        <p14:creationId xmlns:p14="http://schemas.microsoft.com/office/powerpoint/2010/main" val="1320522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01384" y="1"/>
            <a:ext cx="7442616" cy="994172"/>
          </a:xfrm>
          <a:prstGeom prst="rect">
            <a:avLst/>
          </a:prstGeom>
          <a:blipFill>
            <a:blip r:embed="rId10"/>
            <a:stretch>
              <a:fillRect/>
            </a:stretch>
          </a:blipFill>
        </p:spPr>
        <p:txBody>
          <a:bodyPr vert="horz" lIns="91440" tIns="46800" rIns="251999"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191127"/>
            <a:ext cx="7886700" cy="34415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918968" y="4767264"/>
            <a:ext cx="1266524"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598BB11-2AAD-B546-AEB8-4087E17A8027}" type="datetimeFigureOut">
              <a:rPr lang="en-US" smtClean="0"/>
              <a:t>11/15/2024</a:t>
            </a:fld>
            <a:endParaRPr lang="en-US"/>
          </a:p>
        </p:txBody>
      </p:sp>
      <p:sp>
        <p:nvSpPr>
          <p:cNvPr id="5" name="Footer Placeholder 4"/>
          <p:cNvSpPr>
            <a:spLocks noGrp="1"/>
          </p:cNvSpPr>
          <p:nvPr>
            <p:ph type="ftr" sz="quarter" idx="3"/>
          </p:nvPr>
        </p:nvSpPr>
        <p:spPr>
          <a:xfrm>
            <a:off x="3260690" y="4767264"/>
            <a:ext cx="4925662"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258072" y="4764109"/>
            <a:ext cx="654518" cy="276999"/>
          </a:xfrm>
          <a:prstGeom prst="rect">
            <a:avLst/>
          </a:prstGeom>
        </p:spPr>
        <p:txBody>
          <a:bodyPr vert="horz" lIns="91440" tIns="45720" rIns="91440" bIns="45720" rtlCol="0" anchor="ctr"/>
          <a:lstStyle>
            <a:lvl1pPr algn="r">
              <a:defRPr sz="900">
                <a:solidFill>
                  <a:schemeClr val="tx1">
                    <a:tint val="75000"/>
                  </a:schemeClr>
                </a:solidFill>
              </a:defRPr>
            </a:lvl1pPr>
          </a:lstStyle>
          <a:p>
            <a:fld id="{B2FC536B-1BD6-FA4F-BB03-F8DDE287F6ED}" type="slidenum">
              <a:rPr lang="en-US" smtClean="0"/>
              <a:t>‹#›</a:t>
            </a:fld>
            <a:endParaRPr lang="en-US"/>
          </a:p>
        </p:txBody>
      </p:sp>
      <p:sp>
        <p:nvSpPr>
          <p:cNvPr id="9" name="TextBox 8"/>
          <p:cNvSpPr txBox="1"/>
          <p:nvPr userDrawn="1"/>
        </p:nvSpPr>
        <p:spPr>
          <a:xfrm>
            <a:off x="544361" y="4764108"/>
            <a:ext cx="1299411" cy="300082"/>
          </a:xfrm>
          <a:prstGeom prst="rect">
            <a:avLst/>
          </a:prstGeom>
          <a:noFill/>
        </p:spPr>
        <p:txBody>
          <a:bodyPr wrap="square" rtlCol="0">
            <a:spAutoFit/>
          </a:bodyPr>
          <a:lstStyle/>
          <a:p>
            <a:r>
              <a:rPr lang="en-US" sz="1350">
                <a:solidFill>
                  <a:srgbClr val="024638"/>
                </a:solidFill>
              </a:rPr>
              <a:t>london.ca</a:t>
            </a:r>
          </a:p>
        </p:txBody>
      </p:sp>
      <p:pic>
        <p:nvPicPr>
          <p:cNvPr id="10" name="Picture 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628650" y="106181"/>
            <a:ext cx="597895" cy="817920"/>
          </a:xfrm>
          <a:prstGeom prst="rect">
            <a:avLst/>
          </a:prstGeom>
        </p:spPr>
      </p:pic>
    </p:spTree>
    <p:extLst>
      <p:ext uri="{BB962C8B-B14F-4D97-AF65-F5344CB8AC3E}">
        <p14:creationId xmlns:p14="http://schemas.microsoft.com/office/powerpoint/2010/main" val="1889680532"/>
      </p:ext>
    </p:extLst>
  </p:cSld>
  <p:clrMap bg1="lt1" tx1="dk1" bg2="lt2" tx2="dk2" accent1="accent1" accent2="accent2" accent3="accent3" accent4="accent4" accent5="accent5" accent6="accent6" hlink="hlink" folHlink="folHlink"/>
  <p:sldLayoutIdLst>
    <p:sldLayoutId id="2147483698" r:id="rId1"/>
    <p:sldLayoutId id="2147483707" r:id="rId2"/>
    <p:sldLayoutId id="2147483700" r:id="rId3"/>
    <p:sldLayoutId id="2147483701" r:id="rId4"/>
    <p:sldLayoutId id="2147483702" r:id="rId5"/>
    <p:sldLayoutId id="2147483703" r:id="rId6"/>
    <p:sldLayoutId id="2147483704" r:id="rId7"/>
    <p:sldLayoutId id="2147483706" r:id="rId8"/>
  </p:sldLayoutIdLst>
  <p:txStyles>
    <p:titleStyle>
      <a:lvl1pPr algn="l" defTabSz="685800" rtl="0" eaLnBrk="1" latinLnBrk="0" hangingPunct="1">
        <a:lnSpc>
          <a:spcPct val="90000"/>
        </a:lnSpc>
        <a:spcBef>
          <a:spcPct val="0"/>
        </a:spcBef>
        <a:buNone/>
        <a:defRPr sz="3300" kern="1200">
          <a:solidFill>
            <a:schemeClr val="bg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microsoft.com/office/2018/10/relationships/comments" Target="../comments/modernComment_11D_1E82404B.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698266" y="4392715"/>
            <a:ext cx="5851439" cy="367406"/>
          </a:xfrm>
        </p:spPr>
        <p:txBody>
          <a:bodyPr vert="horz" lIns="91440" tIns="45720" rIns="91440" bIns="45720" rtlCol="0" anchor="t">
            <a:normAutofit/>
          </a:bodyPr>
          <a:lstStyle/>
          <a:p>
            <a:r>
              <a:rPr lang="en-US" sz="1800" b="1">
                <a:solidFill>
                  <a:srgbClr val="000000"/>
                </a:solidFill>
                <a:effectLst/>
                <a:latin typeface="Arial"/>
                <a:ea typeface="Aptos" panose="020B0004020202020204" pitchFamily="34" charset="0"/>
                <a:cs typeface="Arial"/>
              </a:rPr>
              <a:t>getinvolved.london.ca/</a:t>
            </a:r>
            <a:r>
              <a:rPr lang="en-US" sz="1800" b="1" err="1">
                <a:solidFill>
                  <a:srgbClr val="000000"/>
                </a:solidFill>
                <a:effectLst/>
                <a:latin typeface="Arial"/>
                <a:ea typeface="Aptos" panose="020B0004020202020204" pitchFamily="34" charset="0"/>
                <a:cs typeface="Arial"/>
              </a:rPr>
              <a:t>kilally</a:t>
            </a:r>
            <a:r>
              <a:rPr lang="en-US" sz="1800" b="1">
                <a:solidFill>
                  <a:srgbClr val="000000"/>
                </a:solidFill>
                <a:effectLst/>
                <a:latin typeface="Arial"/>
                <a:ea typeface="Aptos" panose="020B0004020202020204" pitchFamily="34" charset="0"/>
                <a:cs typeface="Arial"/>
              </a:rPr>
              <a:t>-infrastructure-project</a:t>
            </a:r>
            <a:endParaRPr lang="en-US" b="1">
              <a:latin typeface="Arial"/>
              <a:cs typeface="Arial"/>
            </a:endParaRPr>
          </a:p>
        </p:txBody>
      </p:sp>
      <p:sp>
        <p:nvSpPr>
          <p:cNvPr id="3" name="Title 2"/>
          <p:cNvSpPr>
            <a:spLocks noGrp="1"/>
          </p:cNvSpPr>
          <p:nvPr>
            <p:ph type="title"/>
          </p:nvPr>
        </p:nvSpPr>
        <p:spPr/>
        <p:txBody>
          <a:bodyPr/>
          <a:lstStyle/>
          <a:p>
            <a:r>
              <a:rPr lang="en-US" b="1"/>
              <a:t>Kilally Infrastructure Project </a:t>
            </a:r>
          </a:p>
        </p:txBody>
      </p:sp>
      <p:pic>
        <p:nvPicPr>
          <p:cNvPr id="4" name="Picture 3" descr="A qr code on a black background&#10;&#10;Description automatically generated">
            <a:extLst>
              <a:ext uri="{FF2B5EF4-FFF2-40B4-BE49-F238E27FC236}">
                <a16:creationId xmlns:a16="http://schemas.microsoft.com/office/drawing/2014/main" id="{28D2A372-73A0-7CF2-FA88-B841A6C4A87C}"/>
              </a:ext>
            </a:extLst>
          </p:cNvPr>
          <p:cNvPicPr>
            <a:picLocks noChangeAspect="1"/>
          </p:cNvPicPr>
          <p:nvPr/>
        </p:nvPicPr>
        <p:blipFill>
          <a:blip r:embed="rId2"/>
          <a:stretch>
            <a:fillRect/>
          </a:stretch>
        </p:blipFill>
        <p:spPr>
          <a:xfrm>
            <a:off x="7558987" y="4081463"/>
            <a:ext cx="1067340" cy="1002642"/>
          </a:xfrm>
          <a:prstGeom prst="rect">
            <a:avLst/>
          </a:prstGeom>
        </p:spPr>
      </p:pic>
    </p:spTree>
    <p:extLst>
      <p:ext uri="{BB962C8B-B14F-4D97-AF65-F5344CB8AC3E}">
        <p14:creationId xmlns:p14="http://schemas.microsoft.com/office/powerpoint/2010/main" val="160795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C165A-E152-6F67-1EC2-ACDCA50CBFC3}"/>
              </a:ext>
            </a:extLst>
          </p:cNvPr>
          <p:cNvSpPr>
            <a:spLocks noGrp="1"/>
          </p:cNvSpPr>
          <p:nvPr>
            <p:ph type="title"/>
          </p:nvPr>
        </p:nvSpPr>
        <p:spPr/>
        <p:txBody>
          <a:bodyPr/>
          <a:lstStyle/>
          <a:p>
            <a:r>
              <a:rPr lang="en-US" b="1">
                <a:cs typeface="Arial"/>
              </a:rPr>
              <a:t>Welcome</a:t>
            </a:r>
          </a:p>
        </p:txBody>
      </p:sp>
      <p:pic>
        <p:nvPicPr>
          <p:cNvPr id="3" name="Picture 2">
            <a:extLst>
              <a:ext uri="{FF2B5EF4-FFF2-40B4-BE49-F238E27FC236}">
                <a16:creationId xmlns:a16="http://schemas.microsoft.com/office/drawing/2014/main" id="{C02954B6-6550-5A3D-3F0F-ACA191BE4C23}"/>
              </a:ext>
            </a:extLst>
          </p:cNvPr>
          <p:cNvPicPr>
            <a:picLocks noChangeAspect="1"/>
          </p:cNvPicPr>
          <p:nvPr/>
        </p:nvPicPr>
        <p:blipFill>
          <a:blip r:embed="rId2"/>
          <a:stretch>
            <a:fillRect/>
          </a:stretch>
        </p:blipFill>
        <p:spPr>
          <a:xfrm>
            <a:off x="485236" y="1284803"/>
            <a:ext cx="8658764" cy="3156178"/>
          </a:xfrm>
          <a:prstGeom prst="rect">
            <a:avLst/>
          </a:prstGeom>
        </p:spPr>
      </p:pic>
      <p:pic>
        <p:nvPicPr>
          <p:cNvPr id="4" name="Picture 3" descr="A group of people with a question mark&#10;&#10;Description automatically generated">
            <a:extLst>
              <a:ext uri="{FF2B5EF4-FFF2-40B4-BE49-F238E27FC236}">
                <a16:creationId xmlns:a16="http://schemas.microsoft.com/office/drawing/2014/main" id="{829C0152-1E7F-A697-7EE8-527EC7853062}"/>
              </a:ext>
            </a:extLst>
          </p:cNvPr>
          <p:cNvPicPr>
            <a:picLocks noChangeAspect="1"/>
          </p:cNvPicPr>
          <p:nvPr/>
        </p:nvPicPr>
        <p:blipFill>
          <a:blip r:embed="rId3"/>
          <a:stretch>
            <a:fillRect/>
          </a:stretch>
        </p:blipFill>
        <p:spPr>
          <a:xfrm>
            <a:off x="261579" y="1285875"/>
            <a:ext cx="813939" cy="803335"/>
          </a:xfrm>
          <a:prstGeom prst="rect">
            <a:avLst/>
          </a:prstGeom>
        </p:spPr>
      </p:pic>
      <p:pic>
        <p:nvPicPr>
          <p:cNvPr id="5" name="Picture 4" descr="A green camera with a black background&#10;&#10;Description automatically generated">
            <a:extLst>
              <a:ext uri="{FF2B5EF4-FFF2-40B4-BE49-F238E27FC236}">
                <a16:creationId xmlns:a16="http://schemas.microsoft.com/office/drawing/2014/main" id="{C42D1CC0-6437-4AF5-4E4A-6F325B9A343D}"/>
              </a:ext>
            </a:extLst>
          </p:cNvPr>
          <p:cNvPicPr>
            <a:picLocks noChangeAspect="1"/>
          </p:cNvPicPr>
          <p:nvPr/>
        </p:nvPicPr>
        <p:blipFill>
          <a:blip r:embed="rId4"/>
          <a:stretch>
            <a:fillRect/>
          </a:stretch>
        </p:blipFill>
        <p:spPr>
          <a:xfrm>
            <a:off x="266879" y="2478207"/>
            <a:ext cx="997430" cy="780152"/>
          </a:xfrm>
          <a:prstGeom prst="rect">
            <a:avLst/>
          </a:prstGeom>
        </p:spPr>
      </p:pic>
      <p:pic>
        <p:nvPicPr>
          <p:cNvPr id="6" name="Picture 5" descr="A qr code on a black background&#10;&#10;Description automatically generated">
            <a:extLst>
              <a:ext uri="{FF2B5EF4-FFF2-40B4-BE49-F238E27FC236}">
                <a16:creationId xmlns:a16="http://schemas.microsoft.com/office/drawing/2014/main" id="{2976A0D4-DAAA-354C-A888-B2CAEE45E8F8}"/>
              </a:ext>
            </a:extLst>
          </p:cNvPr>
          <p:cNvPicPr>
            <a:picLocks noChangeAspect="1"/>
          </p:cNvPicPr>
          <p:nvPr/>
        </p:nvPicPr>
        <p:blipFill>
          <a:blip r:embed="rId5"/>
          <a:stretch>
            <a:fillRect/>
          </a:stretch>
        </p:blipFill>
        <p:spPr>
          <a:xfrm>
            <a:off x="112952" y="3536560"/>
            <a:ext cx="1111191" cy="1175889"/>
          </a:xfrm>
          <a:prstGeom prst="rect">
            <a:avLst/>
          </a:prstGeom>
        </p:spPr>
      </p:pic>
    </p:spTree>
    <p:extLst>
      <p:ext uri="{BB962C8B-B14F-4D97-AF65-F5344CB8AC3E}">
        <p14:creationId xmlns:p14="http://schemas.microsoft.com/office/powerpoint/2010/main" val="1063668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384" y="0"/>
            <a:ext cx="7442616" cy="994172"/>
          </a:xfrm>
        </p:spPr>
        <p:txBody>
          <a:bodyPr/>
          <a:lstStyle/>
          <a:p>
            <a:r>
              <a:rPr lang="en-US" sz="3600" b="1"/>
              <a:t>Land Acknowledgement</a:t>
            </a:r>
            <a:endParaRPr lang="en-US"/>
          </a:p>
        </p:txBody>
      </p:sp>
      <p:sp>
        <p:nvSpPr>
          <p:cNvPr id="4" name="Content Placeholder 2">
            <a:extLst>
              <a:ext uri="{FF2B5EF4-FFF2-40B4-BE49-F238E27FC236}">
                <a16:creationId xmlns:a16="http://schemas.microsoft.com/office/drawing/2014/main" id="{5579B029-82E0-826F-7D17-39E1BEDB0FBB}"/>
              </a:ext>
            </a:extLst>
          </p:cNvPr>
          <p:cNvSpPr>
            <a:spLocks noGrp="1"/>
          </p:cNvSpPr>
          <p:nvPr>
            <p:ph idx="1"/>
          </p:nvPr>
        </p:nvSpPr>
        <p:spPr>
          <a:xfrm>
            <a:off x="270337" y="1182447"/>
            <a:ext cx="8603326" cy="3523576"/>
          </a:xfrm>
        </p:spPr>
        <p:txBody>
          <a:bodyPr vert="horz" lIns="91440" tIns="45720" rIns="91440" bIns="45720" rtlCol="0" anchor="t">
            <a:noAutofit/>
          </a:bodyPr>
          <a:lstStyle/>
          <a:p>
            <a:pPr>
              <a:buNone/>
            </a:pPr>
            <a:r>
              <a:rPr lang="en-US" sz="1800">
                <a:cs typeface="Arial"/>
              </a:rPr>
              <a:t>The City of London is situated on the traditional lands of the </a:t>
            </a:r>
            <a:r>
              <a:rPr lang="en-US" sz="1800" err="1">
                <a:cs typeface="Arial"/>
              </a:rPr>
              <a:t>Anishinaabek</a:t>
            </a:r>
            <a:r>
              <a:rPr lang="en-US" sz="1800">
                <a:cs typeface="Arial"/>
              </a:rPr>
              <a:t>, Haudenosaunee, </a:t>
            </a:r>
            <a:r>
              <a:rPr lang="en-US" sz="1800" err="1">
                <a:cs typeface="Arial"/>
              </a:rPr>
              <a:t>Lūnaapéewak</a:t>
            </a:r>
            <a:r>
              <a:rPr lang="en-US" sz="1800">
                <a:cs typeface="Arial"/>
              </a:rPr>
              <a:t> and </a:t>
            </a:r>
            <a:r>
              <a:rPr lang="en-US" sz="1800" err="1">
                <a:cs typeface="Arial"/>
              </a:rPr>
              <a:t>Attawandaron</a:t>
            </a:r>
            <a:r>
              <a:rPr lang="en-US" sz="1800">
                <a:cs typeface="Arial"/>
              </a:rPr>
              <a:t>. </a:t>
            </a:r>
            <a:endParaRPr lang="en-US"/>
          </a:p>
          <a:p>
            <a:pPr>
              <a:buNone/>
            </a:pPr>
            <a:endParaRPr lang="en-US" sz="1800">
              <a:cs typeface="Arial"/>
            </a:endParaRPr>
          </a:p>
          <a:p>
            <a:pPr>
              <a:buNone/>
            </a:pPr>
            <a:r>
              <a:rPr lang="en-US" sz="1800">
                <a:cs typeface="Arial"/>
              </a:rPr>
              <a:t>We </a:t>
            </a:r>
            <a:r>
              <a:rPr lang="en-US" sz="1800" err="1">
                <a:cs typeface="Arial"/>
              </a:rPr>
              <a:t>honour</a:t>
            </a:r>
            <a:r>
              <a:rPr lang="en-US" sz="1800">
                <a:cs typeface="Arial"/>
              </a:rPr>
              <a:t> and respect the history, languages and culture of the diverse Indigenous people who call this territory home. </a:t>
            </a:r>
          </a:p>
          <a:p>
            <a:pPr>
              <a:buNone/>
            </a:pPr>
            <a:endParaRPr lang="en-US" sz="1800">
              <a:cs typeface="Arial"/>
            </a:endParaRPr>
          </a:p>
          <a:p>
            <a:pPr>
              <a:buNone/>
            </a:pPr>
            <a:r>
              <a:rPr lang="en-US" sz="1800">
                <a:cs typeface="Arial"/>
              </a:rPr>
              <a:t>The City of London is currently home to many First Nations, Metis and Inuit people today. As representatives of the people of the City of London, we are grateful to have the opportunity to work and live in this territory.</a:t>
            </a:r>
            <a:endParaRPr lang="en-US"/>
          </a:p>
          <a:p>
            <a:pPr>
              <a:buNone/>
            </a:pPr>
            <a:endParaRPr lang="en-US" sz="1800">
              <a:ea typeface="Times New Roman" panose="02020603050405020304" pitchFamily="18" charset="0"/>
              <a:cs typeface="Arial"/>
            </a:endParaRPr>
          </a:p>
          <a:p>
            <a:endParaRPr lang="en-US" sz="2095"/>
          </a:p>
        </p:txBody>
      </p:sp>
    </p:spTree>
    <p:extLst>
      <p:ext uri="{BB962C8B-B14F-4D97-AF65-F5344CB8AC3E}">
        <p14:creationId xmlns:p14="http://schemas.microsoft.com/office/powerpoint/2010/main" val="1733620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27A73-0558-927B-3BBE-44B87F45D3AB}"/>
              </a:ext>
            </a:extLst>
          </p:cNvPr>
          <p:cNvSpPr>
            <a:spLocks noGrp="1"/>
          </p:cNvSpPr>
          <p:nvPr>
            <p:ph type="title"/>
          </p:nvPr>
        </p:nvSpPr>
        <p:spPr/>
        <p:txBody>
          <a:bodyPr/>
          <a:lstStyle/>
          <a:p>
            <a:r>
              <a:rPr lang="en-US" b="1"/>
              <a:t>Project Design Team</a:t>
            </a:r>
            <a:endParaRPr lang="en-CA" b="1"/>
          </a:p>
        </p:txBody>
      </p:sp>
      <p:sp>
        <p:nvSpPr>
          <p:cNvPr id="5" name="TextBox 4">
            <a:extLst>
              <a:ext uri="{FF2B5EF4-FFF2-40B4-BE49-F238E27FC236}">
                <a16:creationId xmlns:a16="http://schemas.microsoft.com/office/drawing/2014/main" id="{6F5C4F2F-434F-A374-6F9B-9A76A200A509}"/>
              </a:ext>
            </a:extLst>
          </p:cNvPr>
          <p:cNvSpPr txBox="1"/>
          <p:nvPr/>
        </p:nvSpPr>
        <p:spPr>
          <a:xfrm>
            <a:off x="1796273" y="1244998"/>
            <a:ext cx="5307290" cy="1348318"/>
          </a:xfrm>
          <a:prstGeom prst="rect">
            <a:avLst/>
          </a:prstGeom>
          <a:noFill/>
        </p:spPr>
        <p:txBody>
          <a:bodyPr wrap="square" rtlCol="0">
            <a:spAutoFit/>
          </a:bodyPr>
          <a:lstStyle/>
          <a:p>
            <a:pPr marL="0" marR="0">
              <a:lnSpc>
                <a:spcPct val="115000"/>
              </a:lnSpc>
              <a:spcBef>
                <a:spcPts val="0"/>
              </a:spcBef>
            </a:pPr>
            <a:r>
              <a:rPr lang="en-CA" sz="1800" b="1" kern="100">
                <a:effectLst/>
                <a:latin typeface="Arial" panose="020B0604020202020204" pitchFamily="34" charset="0"/>
                <a:ea typeface="Aptos" panose="020B0004020202020204" pitchFamily="34" charset="0"/>
                <a:cs typeface="Arial" panose="020B0604020202020204" pitchFamily="34" charset="0"/>
              </a:rPr>
              <a:t>Peter Kavcic</a:t>
            </a:r>
            <a:endParaRPr lang="en-CA" b="1" kern="100">
              <a:latin typeface="Aptos" panose="020B0004020202020204" pitchFamily="34" charset="0"/>
              <a:ea typeface="Aptos" panose="020B0004020202020204" pitchFamily="34" charset="0"/>
              <a:cs typeface="Arial" panose="020B0604020202020204" pitchFamily="34" charset="0"/>
            </a:endParaRPr>
          </a:p>
          <a:p>
            <a:pPr marL="0" marR="0">
              <a:lnSpc>
                <a:spcPct val="115000"/>
              </a:lnSpc>
              <a:spcBef>
                <a:spcPts val="0"/>
              </a:spcBef>
            </a:pPr>
            <a:r>
              <a:rPr lang="en-CA" sz="1800" kern="100">
                <a:effectLst/>
                <a:latin typeface="Arial" panose="020B0604020202020204" pitchFamily="34" charset="0"/>
                <a:ea typeface="Aptos" panose="020B0004020202020204" pitchFamily="34" charset="0"/>
                <a:cs typeface="Arial" panose="020B0604020202020204" pitchFamily="34" charset="0"/>
              </a:rPr>
              <a:t>Manager, Subdivisions and Development Inspections </a:t>
            </a:r>
            <a:endParaRPr lang="en-CA"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Bef>
                <a:spcPts val="0"/>
              </a:spcBef>
            </a:pPr>
            <a:r>
              <a:rPr lang="en-CA" sz="1800" kern="100">
                <a:effectLst/>
                <a:latin typeface="Arial" panose="020B0604020202020204" pitchFamily="34" charset="0"/>
                <a:ea typeface="Aptos" panose="020B0004020202020204" pitchFamily="34" charset="0"/>
                <a:cs typeface="Arial" panose="020B0604020202020204" pitchFamily="34" charset="0"/>
              </a:rPr>
              <a:t>City of London</a:t>
            </a:r>
            <a:endParaRPr lang="en-CA" sz="1800" kern="100">
              <a:effectLst/>
              <a:latin typeface="Aptos" panose="020B0004020202020204" pitchFamily="34" charset="0"/>
              <a:ea typeface="Aptos" panose="020B00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7C1B744-A46B-E6D8-658B-0113FE2A0498}"/>
              </a:ext>
            </a:extLst>
          </p:cNvPr>
          <p:cNvSpPr txBox="1"/>
          <p:nvPr/>
        </p:nvSpPr>
        <p:spPr>
          <a:xfrm>
            <a:off x="1796273" y="2677363"/>
            <a:ext cx="5307290" cy="1029769"/>
          </a:xfrm>
          <a:prstGeom prst="rect">
            <a:avLst/>
          </a:prstGeom>
          <a:noFill/>
        </p:spPr>
        <p:txBody>
          <a:bodyPr wrap="square" rtlCol="0">
            <a:spAutoFit/>
          </a:bodyPr>
          <a:lstStyle/>
          <a:p>
            <a:pPr marL="0" marR="0">
              <a:lnSpc>
                <a:spcPct val="115000"/>
              </a:lnSpc>
              <a:spcBef>
                <a:spcPts val="0"/>
              </a:spcBef>
            </a:pPr>
            <a:r>
              <a:rPr lang="en-CA" sz="1800" b="1" kern="100">
                <a:effectLst/>
                <a:latin typeface="Arial" panose="020B0604020202020204" pitchFamily="34" charset="0"/>
                <a:ea typeface="Aptos" panose="020B0004020202020204" pitchFamily="34" charset="0"/>
                <a:cs typeface="Arial" panose="020B0604020202020204" pitchFamily="34" charset="0"/>
              </a:rPr>
              <a:t>Trevor Hitchon</a:t>
            </a:r>
            <a:endParaRPr lang="en-CA" sz="1800" b="1"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Bef>
                <a:spcPts val="0"/>
              </a:spcBef>
            </a:pPr>
            <a:r>
              <a:rPr lang="en-CA" sz="1800" kern="100">
                <a:effectLst/>
                <a:latin typeface="Arial" panose="020B0604020202020204" pitchFamily="34" charset="0"/>
                <a:ea typeface="Aptos" panose="020B0004020202020204" pitchFamily="34" charset="0"/>
                <a:cs typeface="Arial" panose="020B0604020202020204" pitchFamily="34" charset="0"/>
              </a:rPr>
              <a:t>Senior Technologist</a:t>
            </a:r>
            <a:endParaRPr lang="en-CA"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Bef>
                <a:spcPts val="0"/>
              </a:spcBef>
            </a:pPr>
            <a:r>
              <a:rPr lang="en-CA" sz="1800" kern="100">
                <a:effectLst/>
                <a:latin typeface="Arial" panose="020B0604020202020204" pitchFamily="34" charset="0"/>
                <a:ea typeface="Aptos" panose="020B0004020202020204" pitchFamily="34" charset="0"/>
                <a:cs typeface="Arial" panose="020B0604020202020204" pitchFamily="34" charset="0"/>
              </a:rPr>
              <a:t>City of London</a:t>
            </a:r>
            <a:endParaRPr lang="en-CA" sz="1800" kern="100">
              <a:effectLst/>
              <a:latin typeface="Aptos" panose="020B0004020202020204" pitchFamily="34" charset="0"/>
              <a:ea typeface="Aptos" panose="020B00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DFF77723-BC72-E3EE-524F-3124D8FA91BF}"/>
              </a:ext>
            </a:extLst>
          </p:cNvPr>
          <p:cNvSpPr txBox="1"/>
          <p:nvPr/>
        </p:nvSpPr>
        <p:spPr>
          <a:xfrm>
            <a:off x="1796273" y="3791179"/>
            <a:ext cx="5307290" cy="1029769"/>
          </a:xfrm>
          <a:prstGeom prst="rect">
            <a:avLst/>
          </a:prstGeom>
          <a:noFill/>
        </p:spPr>
        <p:txBody>
          <a:bodyPr wrap="square" rtlCol="0">
            <a:spAutoFit/>
          </a:bodyPr>
          <a:lstStyle/>
          <a:p>
            <a:pPr marL="0" marR="0">
              <a:lnSpc>
                <a:spcPct val="115000"/>
              </a:lnSpc>
              <a:spcBef>
                <a:spcPts val="0"/>
              </a:spcBef>
            </a:pPr>
            <a:r>
              <a:rPr lang="en-CA" sz="1800" b="1" kern="100">
                <a:effectLst/>
                <a:latin typeface="Arial" panose="020B0604020202020204" pitchFamily="34" charset="0"/>
                <a:ea typeface="Aptos" panose="020B0004020202020204" pitchFamily="34" charset="0"/>
                <a:cs typeface="Arial" panose="020B0604020202020204" pitchFamily="34" charset="0"/>
              </a:rPr>
              <a:t>Simon Jeater</a:t>
            </a:r>
            <a:endParaRPr lang="en-CA" sz="1800" b="1"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Bef>
                <a:spcPts val="0"/>
              </a:spcBef>
            </a:pPr>
            <a:r>
              <a:rPr lang="en-CA" sz="1800" kern="100">
                <a:effectLst/>
                <a:latin typeface="Arial" panose="020B0604020202020204" pitchFamily="34" charset="0"/>
                <a:ea typeface="Aptos" panose="020B0004020202020204" pitchFamily="34" charset="0"/>
                <a:cs typeface="Arial" panose="020B0604020202020204" pitchFamily="34" charset="0"/>
              </a:rPr>
              <a:t>Project Manager</a:t>
            </a:r>
            <a:endParaRPr lang="en-CA" sz="1800" kern="10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Bef>
                <a:spcPts val="0"/>
              </a:spcBef>
            </a:pPr>
            <a:r>
              <a:rPr lang="en-CA" sz="1800" kern="100">
                <a:effectLst/>
                <a:latin typeface="Arial" panose="020B0604020202020204" pitchFamily="34" charset="0"/>
                <a:ea typeface="Aptos" panose="020B0004020202020204" pitchFamily="34" charset="0"/>
                <a:cs typeface="Arial" panose="020B0604020202020204" pitchFamily="34" charset="0"/>
              </a:rPr>
              <a:t>Stantec Consulting</a:t>
            </a:r>
            <a:endParaRPr lang="en-CA" sz="1800" kern="10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455720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6FA2-9BB0-B8F0-4797-4D7763E867CF}"/>
              </a:ext>
            </a:extLst>
          </p:cNvPr>
          <p:cNvSpPr>
            <a:spLocks noGrp="1"/>
          </p:cNvSpPr>
          <p:nvPr>
            <p:ph type="title"/>
          </p:nvPr>
        </p:nvSpPr>
        <p:spPr/>
        <p:txBody>
          <a:bodyPr/>
          <a:lstStyle/>
          <a:p>
            <a:r>
              <a:rPr lang="en-US" b="1"/>
              <a:t>Presentation Overview</a:t>
            </a:r>
            <a:endParaRPr lang="en-CA" b="1"/>
          </a:p>
        </p:txBody>
      </p:sp>
      <p:sp>
        <p:nvSpPr>
          <p:cNvPr id="3" name="Content Placeholder 2">
            <a:extLst>
              <a:ext uri="{FF2B5EF4-FFF2-40B4-BE49-F238E27FC236}">
                <a16:creationId xmlns:a16="http://schemas.microsoft.com/office/drawing/2014/main" id="{ACB32A51-0F7B-2910-750C-3ACFA7AC52CE}"/>
              </a:ext>
            </a:extLst>
          </p:cNvPr>
          <p:cNvSpPr>
            <a:spLocks noGrp="1"/>
          </p:cNvSpPr>
          <p:nvPr>
            <p:ph idx="1"/>
          </p:nvPr>
        </p:nvSpPr>
        <p:spPr/>
        <p:txBody>
          <a:bodyPr vert="horz" lIns="91440" tIns="45720" rIns="91440" bIns="45720" rtlCol="0" anchor="t">
            <a:normAutofit/>
          </a:bodyPr>
          <a:lstStyle/>
          <a:p>
            <a:r>
              <a:rPr lang="en-US"/>
              <a:t>Project design details for </a:t>
            </a:r>
            <a:r>
              <a:rPr lang="en-CA" err="1">
                <a:effectLst/>
                <a:latin typeface="Arial"/>
                <a:ea typeface="Aptos" panose="020B0004020202020204" pitchFamily="34" charset="0"/>
                <a:cs typeface="Arial"/>
              </a:rPr>
              <a:t>Kilally</a:t>
            </a:r>
            <a:r>
              <a:rPr lang="en-CA">
                <a:effectLst/>
                <a:latin typeface="Arial"/>
                <a:ea typeface="Aptos" panose="020B0004020202020204" pitchFamily="34" charset="0"/>
                <a:cs typeface="Arial"/>
              </a:rPr>
              <a:t> Infrastructure Project</a:t>
            </a:r>
          </a:p>
          <a:p>
            <a:r>
              <a:rPr lang="en-CA">
                <a:latin typeface="Arial"/>
                <a:ea typeface="Aptos" panose="020B0004020202020204" pitchFamily="34" charset="0"/>
                <a:cs typeface="Arial"/>
              </a:rPr>
              <a:t>Construction phasing</a:t>
            </a:r>
            <a:endParaRPr lang="en-CA">
              <a:effectLst/>
              <a:latin typeface="Arial"/>
              <a:ea typeface="Aptos" panose="020B0004020202020204" pitchFamily="34" charset="0"/>
              <a:cs typeface="Arial"/>
            </a:endParaRPr>
          </a:p>
          <a:p>
            <a:r>
              <a:rPr lang="en-US">
                <a:solidFill>
                  <a:prstClr val="black"/>
                </a:solidFill>
                <a:latin typeface="Arial"/>
                <a:cs typeface="Arial"/>
              </a:rPr>
              <a:t>Road improvements – Cross sections</a:t>
            </a:r>
            <a:endParaRPr lang="en-US">
              <a:solidFill>
                <a:prstClr val="black"/>
              </a:solidFill>
              <a:latin typeface="Arial" panose="020B0604020202020204" pitchFamily="34" charset="0"/>
              <a:cs typeface="Arial" panose="020B0604020202020204" pitchFamily="34" charset="0"/>
            </a:endParaRPr>
          </a:p>
          <a:p>
            <a:r>
              <a:rPr lang="en-US">
                <a:solidFill>
                  <a:prstClr val="black"/>
                </a:solidFill>
                <a:latin typeface="Arial"/>
                <a:cs typeface="Arial"/>
              </a:rPr>
              <a:t>Road improvements – Intersections</a:t>
            </a:r>
          </a:p>
          <a:p>
            <a:r>
              <a:rPr lang="en-US">
                <a:solidFill>
                  <a:prstClr val="black"/>
                </a:solidFill>
                <a:latin typeface="Arial"/>
                <a:cs typeface="Arial"/>
              </a:rPr>
              <a:t>Tree impacts </a:t>
            </a:r>
            <a:endParaRPr lang="en-US">
              <a:solidFill>
                <a:prstClr val="black"/>
              </a:solidFill>
              <a:latin typeface="Arial" panose="020B0604020202020204" pitchFamily="34" charset="0"/>
              <a:cs typeface="Arial" panose="020B0604020202020204" pitchFamily="34" charset="0"/>
            </a:endParaRPr>
          </a:p>
          <a:p>
            <a:r>
              <a:rPr lang="en-US">
                <a:solidFill>
                  <a:prstClr val="black"/>
                </a:solidFill>
                <a:latin typeface="Arial"/>
                <a:cs typeface="Arial"/>
              </a:rPr>
              <a:t>Traffic impacts</a:t>
            </a:r>
          </a:p>
          <a:p>
            <a:r>
              <a:rPr lang="en-US"/>
              <a:t>Next steps</a:t>
            </a:r>
            <a:endParaRPr lang="en-US">
              <a:cs typeface="Arial"/>
            </a:endParaRPr>
          </a:p>
          <a:p>
            <a:r>
              <a:rPr lang="en-US"/>
              <a:t>Q&amp;A Session</a:t>
            </a:r>
            <a:endParaRPr lang="en-CA"/>
          </a:p>
        </p:txBody>
      </p:sp>
    </p:spTree>
    <p:extLst>
      <p:ext uri="{BB962C8B-B14F-4D97-AF65-F5344CB8AC3E}">
        <p14:creationId xmlns:p14="http://schemas.microsoft.com/office/powerpoint/2010/main" val="1023457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6FA2-9BB0-B8F0-4797-4D7763E867CF}"/>
              </a:ext>
            </a:extLst>
          </p:cNvPr>
          <p:cNvSpPr>
            <a:spLocks noGrp="1"/>
          </p:cNvSpPr>
          <p:nvPr>
            <p:ph type="title"/>
          </p:nvPr>
        </p:nvSpPr>
        <p:spPr/>
        <p:txBody>
          <a:bodyPr/>
          <a:lstStyle/>
          <a:p>
            <a:r>
              <a:rPr lang="en-US" b="1"/>
              <a:t>Project Overview</a:t>
            </a:r>
            <a:endParaRPr lang="en-CA" b="1"/>
          </a:p>
        </p:txBody>
      </p:sp>
      <p:sp>
        <p:nvSpPr>
          <p:cNvPr id="3" name="Content Placeholder 2">
            <a:extLst>
              <a:ext uri="{FF2B5EF4-FFF2-40B4-BE49-F238E27FC236}">
                <a16:creationId xmlns:a16="http://schemas.microsoft.com/office/drawing/2014/main" id="{ACB32A51-0F7B-2910-750C-3ACFA7AC52CE}"/>
              </a:ext>
            </a:extLst>
          </p:cNvPr>
          <p:cNvSpPr>
            <a:spLocks noGrp="1"/>
          </p:cNvSpPr>
          <p:nvPr>
            <p:ph idx="1"/>
          </p:nvPr>
        </p:nvSpPr>
        <p:spPr>
          <a:xfrm>
            <a:off x="628650" y="1191127"/>
            <a:ext cx="7886700" cy="3602546"/>
          </a:xfrm>
        </p:spPr>
        <p:txBody>
          <a:bodyPr vert="horz" lIns="91440" tIns="45720" rIns="91440" bIns="45720" rtlCol="0" anchor="t">
            <a:normAutofit fontScale="92500" lnSpcReduction="20000"/>
          </a:bodyPr>
          <a:lstStyle/>
          <a:p>
            <a:pPr marL="342900" indent="-342900">
              <a:lnSpc>
                <a:spcPct val="120000"/>
              </a:lnSpc>
              <a:spcBef>
                <a:spcPts val="0"/>
              </a:spcBef>
              <a:buAutoNum type="arabicPeriod"/>
            </a:pPr>
            <a:r>
              <a:rPr lang="en-US" sz="1800" b="1" err="1">
                <a:latin typeface="Arial"/>
                <a:ea typeface="Times New Roman" panose="02020603050405020304" pitchFamily="18" charset="0"/>
                <a:cs typeface="Aptos" panose="020B0004020202020204" pitchFamily="34" charset="0"/>
              </a:rPr>
              <a:t>Kilally</a:t>
            </a:r>
            <a:r>
              <a:rPr lang="en-US" sz="1800" b="1">
                <a:latin typeface="Arial"/>
                <a:ea typeface="Times New Roman" panose="02020603050405020304" pitchFamily="18" charset="0"/>
                <a:cs typeface="Aptos" panose="020B0004020202020204" pitchFamily="34" charset="0"/>
              </a:rPr>
              <a:t> Road from Webster Street to Sandford Street </a:t>
            </a:r>
          </a:p>
          <a:p>
            <a:pPr lvl="1">
              <a:lnSpc>
                <a:spcPct val="120000"/>
              </a:lnSpc>
              <a:spcBef>
                <a:spcPts val="0"/>
              </a:spcBef>
            </a:pPr>
            <a:r>
              <a:rPr lang="en-US" sz="1500">
                <a:latin typeface="Arial"/>
                <a:ea typeface="Times New Roman" panose="02020603050405020304" pitchFamily="18" charset="0"/>
                <a:cs typeface="Aptos" panose="020B0004020202020204" pitchFamily="34" charset="0"/>
              </a:rPr>
              <a:t>Includes curb &amp; gutter, sidewalks, bike lanes, and hydro pole relocation</a:t>
            </a:r>
          </a:p>
          <a:p>
            <a:pPr marL="342900" lvl="1" indent="0">
              <a:lnSpc>
                <a:spcPct val="120000"/>
              </a:lnSpc>
              <a:spcBef>
                <a:spcPts val="0"/>
              </a:spcBef>
              <a:buNone/>
            </a:pPr>
            <a:endParaRPr lang="en-US" sz="1500">
              <a:latin typeface="Arial" panose="020B0604020202020204" pitchFamily="34" charset="0"/>
              <a:ea typeface="Times New Roman" panose="02020603050405020304" pitchFamily="18" charset="0"/>
              <a:cs typeface="Aptos" panose="020B0004020202020204" pitchFamily="34" charset="0"/>
            </a:endParaRPr>
          </a:p>
          <a:p>
            <a:pPr marL="0" marR="0" lvl="0" indent="0">
              <a:lnSpc>
                <a:spcPct val="120000"/>
              </a:lnSpc>
              <a:spcBef>
                <a:spcPts val="0"/>
              </a:spcBef>
              <a:spcAft>
                <a:spcPts val="0"/>
              </a:spcAft>
              <a:buNone/>
            </a:pPr>
            <a:r>
              <a:rPr lang="en-US" sz="1800" b="1">
                <a:latin typeface="Arial"/>
                <a:ea typeface="Times New Roman" panose="02020603050405020304" pitchFamily="18" charset="0"/>
                <a:cs typeface="Aptos" panose="020B0004020202020204" pitchFamily="34" charset="0"/>
              </a:rPr>
              <a:t>2.   </a:t>
            </a:r>
            <a:r>
              <a:rPr lang="en-US" sz="1800" b="1" err="1">
                <a:latin typeface="Arial"/>
                <a:ea typeface="Times New Roman" panose="02020603050405020304" pitchFamily="18" charset="0"/>
                <a:cs typeface="Aptos" panose="020B0004020202020204" pitchFamily="34" charset="0"/>
              </a:rPr>
              <a:t>Kilally</a:t>
            </a:r>
            <a:r>
              <a:rPr lang="en-US" sz="1800" b="1">
                <a:latin typeface="Arial"/>
                <a:ea typeface="Times New Roman" panose="02020603050405020304" pitchFamily="18" charset="0"/>
                <a:cs typeface="Aptos" panose="020B0004020202020204" pitchFamily="34" charset="0"/>
              </a:rPr>
              <a:t> Road from Sandford Street to Clarke Road</a:t>
            </a:r>
          </a:p>
          <a:p>
            <a:pPr lvl="1">
              <a:lnSpc>
                <a:spcPct val="120000"/>
              </a:lnSpc>
              <a:spcBef>
                <a:spcPts val="0"/>
              </a:spcBef>
            </a:pPr>
            <a:r>
              <a:rPr lang="en-US" sz="1500">
                <a:latin typeface="Arial"/>
                <a:ea typeface="Times New Roman" panose="02020603050405020304" pitchFamily="18" charset="0"/>
                <a:cs typeface="Aptos" panose="020B0004020202020204" pitchFamily="34" charset="0"/>
              </a:rPr>
              <a:t>Includes ditches, bike lanes along the shoulder</a:t>
            </a:r>
          </a:p>
          <a:p>
            <a:pPr lvl="1">
              <a:lnSpc>
                <a:spcPct val="120000"/>
              </a:lnSpc>
              <a:spcBef>
                <a:spcPts val="0"/>
              </a:spcBef>
            </a:pPr>
            <a:r>
              <a:rPr lang="en-US" sz="1500">
                <a:latin typeface="Arial"/>
                <a:ea typeface="Times New Roman" panose="02020603050405020304" pitchFamily="18" charset="0"/>
                <a:cs typeface="Aptos" panose="020B0004020202020204" pitchFamily="34" charset="0"/>
              </a:rPr>
              <a:t>no sidewalks or curbs</a:t>
            </a:r>
          </a:p>
          <a:p>
            <a:pPr marL="342900" lvl="1" indent="0">
              <a:lnSpc>
                <a:spcPct val="120000"/>
              </a:lnSpc>
              <a:spcBef>
                <a:spcPts val="0"/>
              </a:spcBef>
              <a:buNone/>
            </a:pPr>
            <a:endParaRPr lang="en-US" sz="1500">
              <a:latin typeface="Arial" panose="020B0604020202020204" pitchFamily="34" charset="0"/>
              <a:ea typeface="Times New Roman" panose="02020603050405020304" pitchFamily="18" charset="0"/>
              <a:cs typeface="Aptos" panose="020B0004020202020204" pitchFamily="34" charset="0"/>
            </a:endParaRPr>
          </a:p>
          <a:p>
            <a:pPr marL="342900" indent="-342900">
              <a:lnSpc>
                <a:spcPct val="120000"/>
              </a:lnSpc>
              <a:spcBef>
                <a:spcPts val="0"/>
              </a:spcBef>
              <a:buAutoNum type="arabicPeriod" startAt="3"/>
            </a:pPr>
            <a:r>
              <a:rPr lang="en-US" sz="1800" b="1">
                <a:latin typeface="Arial"/>
                <a:cs typeface="Arial"/>
              </a:rPr>
              <a:t>Sandford Street from </a:t>
            </a:r>
            <a:r>
              <a:rPr lang="en-US" sz="1800" b="1" err="1">
                <a:latin typeface="Arial"/>
                <a:cs typeface="Arial"/>
              </a:rPr>
              <a:t>Kilally</a:t>
            </a:r>
            <a:r>
              <a:rPr lang="en-US" sz="1800" b="1">
                <a:latin typeface="Arial"/>
                <a:cs typeface="Arial"/>
              </a:rPr>
              <a:t> Road to 200m south</a:t>
            </a:r>
          </a:p>
          <a:p>
            <a:pPr lvl="1">
              <a:lnSpc>
                <a:spcPct val="120000"/>
              </a:lnSpc>
              <a:spcBef>
                <a:spcPts val="0"/>
              </a:spcBef>
            </a:pPr>
            <a:r>
              <a:rPr lang="en-US" sz="1400">
                <a:latin typeface="Arial"/>
                <a:cs typeface="Arial"/>
              </a:rPr>
              <a:t>Includes new turning lane and asphalt resurfacing</a:t>
            </a:r>
            <a:r>
              <a:rPr lang="en-US" sz="1400">
                <a:effectLst/>
                <a:latin typeface="Arial"/>
                <a:ea typeface="Times New Roman" panose="02020603050405020304" pitchFamily="18" charset="0"/>
                <a:cs typeface="Aptos" panose="020B0004020202020204" pitchFamily="34" charset="0"/>
              </a:rPr>
              <a:t> of Sandford Street</a:t>
            </a:r>
            <a:r>
              <a:rPr lang="en-US" sz="1400">
                <a:latin typeface="Arial"/>
                <a:ea typeface="Times New Roman" panose="02020603050405020304" pitchFamily="18" charset="0"/>
                <a:cs typeface="Aptos" panose="020B0004020202020204" pitchFamily="34" charset="0"/>
              </a:rPr>
              <a:t> southerly</a:t>
            </a:r>
            <a:r>
              <a:rPr lang="en-US" sz="1400">
                <a:effectLst/>
                <a:latin typeface="Arial"/>
                <a:ea typeface="Times New Roman" panose="02020603050405020304" pitchFamily="18" charset="0"/>
                <a:cs typeface="Aptos" panose="020B0004020202020204" pitchFamily="34" charset="0"/>
              </a:rPr>
              <a:t> to </a:t>
            </a:r>
            <a:r>
              <a:rPr lang="en-US" sz="1400" err="1">
                <a:effectLst/>
                <a:latin typeface="Arial"/>
                <a:ea typeface="Times New Roman" panose="02020603050405020304" pitchFamily="18" charset="0"/>
                <a:cs typeface="Aptos" panose="020B0004020202020204" pitchFamily="34" charset="0"/>
              </a:rPr>
              <a:t>Toronado</a:t>
            </a:r>
            <a:r>
              <a:rPr lang="en-US" sz="1400">
                <a:effectLst/>
                <a:latin typeface="Arial"/>
                <a:ea typeface="Times New Roman" panose="02020603050405020304" pitchFamily="18" charset="0"/>
                <a:cs typeface="Aptos" panose="020B0004020202020204" pitchFamily="34" charset="0"/>
              </a:rPr>
              <a:t> Place. (total approximately </a:t>
            </a:r>
            <a:r>
              <a:rPr lang="en-US" sz="1400">
                <a:latin typeface="Arial"/>
                <a:ea typeface="Times New Roman" panose="02020603050405020304" pitchFamily="18" charset="0"/>
                <a:cs typeface="Aptos" panose="020B0004020202020204" pitchFamily="34" charset="0"/>
              </a:rPr>
              <a:t>480 </a:t>
            </a:r>
            <a:r>
              <a:rPr lang="en-US" sz="1400" err="1">
                <a:latin typeface="Arial"/>
                <a:ea typeface="Times New Roman" panose="02020603050405020304" pitchFamily="18" charset="0"/>
                <a:cs typeface="Aptos" panose="020B0004020202020204" pitchFamily="34" charset="0"/>
              </a:rPr>
              <a:t>metres</a:t>
            </a:r>
            <a:r>
              <a:rPr lang="en-US" sz="1400">
                <a:latin typeface="Arial"/>
                <a:ea typeface="Times New Roman" panose="02020603050405020304" pitchFamily="18" charset="0"/>
                <a:cs typeface="Aptos" panose="020B0004020202020204" pitchFamily="34" charset="0"/>
              </a:rPr>
              <a:t>)</a:t>
            </a:r>
            <a:endParaRPr lang="en-US" sz="1400">
              <a:effectLst/>
              <a:latin typeface="Arial"/>
              <a:ea typeface="Times New Roman" panose="02020603050405020304" pitchFamily="18" charset="0"/>
              <a:cs typeface="Aptos" panose="020B0004020202020204" pitchFamily="34" charset="0"/>
            </a:endParaRPr>
          </a:p>
          <a:p>
            <a:pPr marL="342900" lvl="1" indent="0">
              <a:lnSpc>
                <a:spcPct val="120000"/>
              </a:lnSpc>
              <a:spcBef>
                <a:spcPts val="0"/>
              </a:spcBef>
              <a:buNone/>
            </a:pPr>
            <a:endParaRPr lang="en-US" sz="1400">
              <a:effectLst/>
              <a:latin typeface="Aptos" panose="020B0004020202020204" pitchFamily="34" charset="0"/>
              <a:ea typeface="Aptos" panose="020B0004020202020204" pitchFamily="34" charset="0"/>
              <a:cs typeface="Aptos" panose="020B0004020202020204" pitchFamily="34" charset="0"/>
            </a:endParaRPr>
          </a:p>
          <a:p>
            <a:pPr marL="342900" indent="-342900">
              <a:lnSpc>
                <a:spcPct val="120000"/>
              </a:lnSpc>
              <a:spcBef>
                <a:spcPts val="0"/>
              </a:spcBef>
              <a:buFont typeface="Arial" panose="020B0604020202020204" pitchFamily="34" charset="0"/>
              <a:buAutoNum type="arabicPeriod" startAt="4"/>
              <a:defRPr/>
            </a:pPr>
            <a:r>
              <a:rPr lang="en-US" sz="1800" b="1">
                <a:solidFill>
                  <a:srgbClr val="000000"/>
                </a:solidFill>
                <a:latin typeface="Arial"/>
                <a:ea typeface="Times New Roman" panose="02020603050405020304" pitchFamily="18" charset="0"/>
                <a:cs typeface="Aptos" panose="020B0004020202020204" pitchFamily="34" charset="0"/>
              </a:rPr>
              <a:t>Underground Infrastructure</a:t>
            </a:r>
            <a:r>
              <a:rPr kumimoji="0" lang="en-US" sz="1800" b="1" i="0" u="none" strike="noStrike" kern="1200" cap="none" spc="0" normalizeH="0" baseline="0" noProof="0">
                <a:ln>
                  <a:noFill/>
                </a:ln>
                <a:solidFill>
                  <a:srgbClr val="000000"/>
                </a:solidFill>
                <a:effectLst/>
                <a:uLnTx/>
                <a:uFillTx/>
                <a:latin typeface="Arial"/>
                <a:ea typeface="Times New Roman" panose="02020603050405020304" pitchFamily="18" charset="0"/>
                <a:cs typeface="Aptos" panose="020B0004020202020204" pitchFamily="34" charset="0"/>
              </a:rPr>
              <a:t> along </a:t>
            </a:r>
            <a:r>
              <a:rPr kumimoji="0" lang="en-US" sz="1800" b="1" i="0" u="none" strike="noStrike" kern="1200" cap="none" spc="0" normalizeH="0" baseline="0" noProof="0" err="1">
                <a:ln>
                  <a:noFill/>
                </a:ln>
                <a:solidFill>
                  <a:srgbClr val="000000"/>
                </a:solidFill>
                <a:effectLst/>
                <a:uLnTx/>
                <a:uFillTx/>
                <a:latin typeface="Arial"/>
                <a:ea typeface="Times New Roman" panose="02020603050405020304" pitchFamily="18" charset="0"/>
                <a:cs typeface="Aptos" panose="020B0004020202020204" pitchFamily="34" charset="0"/>
              </a:rPr>
              <a:t>Kilally</a:t>
            </a:r>
            <a:r>
              <a:rPr kumimoji="0" lang="en-US" sz="1800" b="1" i="0" u="none" strike="noStrike" kern="1200" cap="none" spc="0" normalizeH="0" baseline="0" noProof="0">
                <a:ln>
                  <a:noFill/>
                </a:ln>
                <a:solidFill>
                  <a:srgbClr val="000000"/>
                </a:solidFill>
                <a:effectLst/>
                <a:uLnTx/>
                <a:uFillTx/>
                <a:latin typeface="Arial"/>
                <a:ea typeface="Times New Roman" panose="02020603050405020304" pitchFamily="18" charset="0"/>
                <a:cs typeface="Aptos" panose="020B0004020202020204" pitchFamily="34" charset="0"/>
              </a:rPr>
              <a:t> Includes</a:t>
            </a:r>
            <a:endParaRPr lang="en-US" sz="1800" b="1" i="0" u="none" strike="noStrike" kern="1200" cap="none" spc="0" normalizeH="0" baseline="0" noProof="0">
              <a:ln>
                <a:noFill/>
              </a:ln>
              <a:solidFill>
                <a:srgbClr val="000000"/>
              </a:solidFill>
              <a:effectLst/>
              <a:uLnTx/>
              <a:uFillTx/>
              <a:latin typeface="Arial"/>
              <a:ea typeface="Times New Roman" panose="02020603050405020304" pitchFamily="18" charset="0"/>
              <a:cs typeface="Aptos" panose="020B0004020202020204" pitchFamily="34" charset="0"/>
            </a:endParaRPr>
          </a:p>
          <a:p>
            <a:pPr lvl="1">
              <a:lnSpc>
                <a:spcPct val="120000"/>
              </a:lnSpc>
              <a:spcBef>
                <a:spcPts val="0"/>
              </a:spcBef>
              <a:defRPr/>
            </a:pPr>
            <a:r>
              <a:rPr lang="en-US" sz="1500">
                <a:latin typeface="Arial"/>
                <a:cs typeface="Arial"/>
              </a:rPr>
              <a:t>New watermain, storm and sanitary sewers</a:t>
            </a:r>
          </a:p>
          <a:p>
            <a:pPr lvl="1">
              <a:lnSpc>
                <a:spcPct val="120000"/>
              </a:lnSpc>
              <a:spcBef>
                <a:spcPts val="0"/>
              </a:spcBef>
              <a:defRPr/>
            </a:pPr>
            <a:endParaRPr lang="en-US" sz="1500">
              <a:latin typeface="Arial" panose="020B0604020202020204" pitchFamily="34" charset="0"/>
            </a:endParaRPr>
          </a:p>
          <a:p>
            <a:pPr marL="0" indent="0">
              <a:lnSpc>
                <a:spcPct val="120000"/>
              </a:lnSpc>
              <a:spcBef>
                <a:spcPts val="0"/>
              </a:spcBef>
              <a:buNone/>
            </a:pPr>
            <a:r>
              <a:rPr lang="en-US" sz="1800" b="1">
                <a:latin typeface="Arial"/>
                <a:ea typeface="Times New Roman" panose="02020603050405020304" pitchFamily="18" charset="0"/>
                <a:cs typeface="Aptos" panose="020B0004020202020204" pitchFamily="34" charset="0"/>
              </a:rPr>
              <a:t>5.   New Storm Outlet along Clarke Road to the Thames River.</a:t>
            </a:r>
          </a:p>
          <a:p>
            <a:pPr marL="342900" lvl="1" indent="0">
              <a:lnSpc>
                <a:spcPct val="120000"/>
              </a:lnSpc>
              <a:spcBef>
                <a:spcPts val="0"/>
              </a:spcBef>
              <a:buNone/>
            </a:pPr>
            <a:endParaRPr lang="en-US" sz="1400">
              <a:latin typeface="Arial" panose="020B0604020202020204" pitchFamily="34" charset="0"/>
            </a:endParaRPr>
          </a:p>
          <a:p>
            <a:endParaRPr lang="en-CA"/>
          </a:p>
        </p:txBody>
      </p:sp>
    </p:spTree>
    <p:extLst>
      <p:ext uri="{BB962C8B-B14F-4D97-AF65-F5344CB8AC3E}">
        <p14:creationId xmlns:p14="http://schemas.microsoft.com/office/powerpoint/2010/main" val="243755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0E5D-B6C0-42A0-4607-12C3DEA78E26}"/>
              </a:ext>
            </a:extLst>
          </p:cNvPr>
          <p:cNvSpPr>
            <a:spLocks noGrp="1"/>
          </p:cNvSpPr>
          <p:nvPr>
            <p:ph type="title"/>
          </p:nvPr>
        </p:nvSpPr>
        <p:spPr/>
        <p:txBody>
          <a:bodyPr/>
          <a:lstStyle/>
          <a:p>
            <a:r>
              <a:rPr lang="en-US" b="1"/>
              <a:t>Construction Timeline</a:t>
            </a:r>
            <a:endParaRPr lang="en-CA" b="1"/>
          </a:p>
        </p:txBody>
      </p:sp>
      <p:pic>
        <p:nvPicPr>
          <p:cNvPr id="4" name="Picture 3">
            <a:extLst>
              <a:ext uri="{FF2B5EF4-FFF2-40B4-BE49-F238E27FC236}">
                <a16:creationId xmlns:a16="http://schemas.microsoft.com/office/drawing/2014/main" id="{E8FF97AC-D5EC-EED9-9577-581FFF4B1276}"/>
              </a:ext>
            </a:extLst>
          </p:cNvPr>
          <p:cNvPicPr>
            <a:picLocks noChangeAspect="1"/>
          </p:cNvPicPr>
          <p:nvPr/>
        </p:nvPicPr>
        <p:blipFill>
          <a:blip r:embed="rId3"/>
          <a:srcRect l="2931" t="21141" r="4955" b="32279"/>
          <a:stretch/>
        </p:blipFill>
        <p:spPr>
          <a:xfrm>
            <a:off x="245136" y="1424645"/>
            <a:ext cx="8653728" cy="2916987"/>
          </a:xfrm>
          <a:prstGeom prst="rect">
            <a:avLst/>
          </a:prstGeom>
        </p:spPr>
      </p:pic>
    </p:spTree>
    <p:extLst>
      <p:ext uri="{BB962C8B-B14F-4D97-AF65-F5344CB8AC3E}">
        <p14:creationId xmlns:p14="http://schemas.microsoft.com/office/powerpoint/2010/main" val="511852619"/>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94BA-1DF8-1E30-8A3D-E4B8F9C55538}"/>
              </a:ext>
            </a:extLst>
          </p:cNvPr>
          <p:cNvSpPr>
            <a:spLocks noGrp="1"/>
          </p:cNvSpPr>
          <p:nvPr>
            <p:ph type="title"/>
          </p:nvPr>
        </p:nvSpPr>
        <p:spPr/>
        <p:txBody>
          <a:bodyPr/>
          <a:lstStyle/>
          <a:p>
            <a:r>
              <a:rPr lang="en-US" b="1"/>
              <a:t>Construction Phasing</a:t>
            </a:r>
            <a:endParaRPr lang="en-CA" b="1"/>
          </a:p>
        </p:txBody>
      </p:sp>
      <p:sp>
        <p:nvSpPr>
          <p:cNvPr id="7" name="Content Placeholder 2">
            <a:extLst>
              <a:ext uri="{FF2B5EF4-FFF2-40B4-BE49-F238E27FC236}">
                <a16:creationId xmlns:a16="http://schemas.microsoft.com/office/drawing/2014/main" id="{5752BF7B-6F15-9287-DE33-FB6DC9D7A314}"/>
              </a:ext>
            </a:extLst>
          </p:cNvPr>
          <p:cNvSpPr txBox="1">
            <a:spLocks/>
          </p:cNvSpPr>
          <p:nvPr/>
        </p:nvSpPr>
        <p:spPr>
          <a:xfrm>
            <a:off x="628650" y="1191126"/>
            <a:ext cx="2627168" cy="582255"/>
          </a:xfrm>
          <a:prstGeom prst="rect">
            <a:avLst/>
          </a:prstGeom>
        </p:spPr>
        <p:txBody>
          <a:bodyPr vert="horz" lIns="91440" tIns="45720" rIns="91440" bIns="45720" rtlCol="0">
            <a:normAutofit fontScale="8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a:t>Phase 1</a:t>
            </a:r>
          </a:p>
          <a:p>
            <a:pPr marL="0" indent="0">
              <a:buNone/>
            </a:pPr>
            <a:r>
              <a:rPr lang="en-CA"/>
              <a:t>April to December 2025</a:t>
            </a:r>
          </a:p>
        </p:txBody>
      </p:sp>
      <p:sp>
        <p:nvSpPr>
          <p:cNvPr id="13" name="Content Placeholder 2">
            <a:extLst>
              <a:ext uri="{FF2B5EF4-FFF2-40B4-BE49-F238E27FC236}">
                <a16:creationId xmlns:a16="http://schemas.microsoft.com/office/drawing/2014/main" id="{0778ED34-23BD-903F-842B-DDE9F5CCDAD8}"/>
              </a:ext>
            </a:extLst>
          </p:cNvPr>
          <p:cNvSpPr txBox="1">
            <a:spLocks/>
          </p:cNvSpPr>
          <p:nvPr/>
        </p:nvSpPr>
        <p:spPr>
          <a:xfrm>
            <a:off x="3307492" y="1181192"/>
            <a:ext cx="5552490" cy="769274"/>
          </a:xfrm>
          <a:prstGeom prst="rect">
            <a:avLst/>
          </a:prstGeom>
        </p:spPr>
        <p:txBody>
          <a:bodyPr vert="horz" lIns="91440" tIns="45720" rIns="91440" bIns="45720" rtlCol="0" anchor="t">
            <a:normAutofit fontScale="40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a:t>Installation of storm sewers, sanitary sewers and watermain along </a:t>
            </a:r>
            <a:r>
              <a:rPr lang="en-CA" err="1"/>
              <a:t>Kilally</a:t>
            </a:r>
            <a:r>
              <a:rPr lang="en-CA"/>
              <a:t> Road</a:t>
            </a:r>
          </a:p>
          <a:p>
            <a:pPr marL="0" indent="0">
              <a:buNone/>
            </a:pPr>
            <a:r>
              <a:rPr lang="en-CA"/>
              <a:t>Road widening, including bike lanes</a:t>
            </a:r>
            <a:endParaRPr lang="en-CA">
              <a:cs typeface="Arial"/>
            </a:endParaRPr>
          </a:p>
          <a:p>
            <a:pPr marL="0" indent="0">
              <a:buNone/>
            </a:pPr>
            <a:r>
              <a:rPr lang="en-CA"/>
              <a:t>New storm sewer outlet and headwall to the Thames River</a:t>
            </a:r>
            <a:endParaRPr lang="en-CA">
              <a:cs typeface="Arial"/>
            </a:endParaRPr>
          </a:p>
          <a:p>
            <a:pPr marL="0" indent="0">
              <a:buNone/>
            </a:pPr>
            <a:r>
              <a:rPr lang="en-CA"/>
              <a:t>Utility relocation completed between Webster Street and Sandford Street concurrently with Phase 1 works</a:t>
            </a:r>
            <a:endParaRPr lang="en-CA">
              <a:cs typeface="Arial"/>
            </a:endParaRPr>
          </a:p>
        </p:txBody>
      </p:sp>
      <p:pic>
        <p:nvPicPr>
          <p:cNvPr id="4" name="Picture 3" descr="A map of a rural area&#10;&#10;Description automatically generated">
            <a:extLst>
              <a:ext uri="{FF2B5EF4-FFF2-40B4-BE49-F238E27FC236}">
                <a16:creationId xmlns:a16="http://schemas.microsoft.com/office/drawing/2014/main" id="{456CB466-C127-F480-C757-26807BE58DC0}"/>
              </a:ext>
            </a:extLst>
          </p:cNvPr>
          <p:cNvPicPr>
            <a:picLocks noChangeAspect="1"/>
          </p:cNvPicPr>
          <p:nvPr/>
        </p:nvPicPr>
        <p:blipFill>
          <a:blip r:embed="rId3"/>
          <a:srcRect l="2034" t="24501" r="2667" b="26404"/>
          <a:stretch/>
        </p:blipFill>
        <p:spPr>
          <a:xfrm>
            <a:off x="521562" y="1980383"/>
            <a:ext cx="8338420" cy="2779473"/>
          </a:xfrm>
          <a:prstGeom prst="rect">
            <a:avLst/>
          </a:prstGeom>
        </p:spPr>
      </p:pic>
      <p:cxnSp>
        <p:nvCxnSpPr>
          <p:cNvPr id="9" name="Connector: Elbow 8">
            <a:extLst>
              <a:ext uri="{FF2B5EF4-FFF2-40B4-BE49-F238E27FC236}">
                <a16:creationId xmlns:a16="http://schemas.microsoft.com/office/drawing/2014/main" id="{309DD9E8-0576-56AF-D2C0-7823242C3FEA}"/>
              </a:ext>
            </a:extLst>
          </p:cNvPr>
          <p:cNvCxnSpPr>
            <a:cxnSpLocks/>
          </p:cNvCxnSpPr>
          <p:nvPr/>
        </p:nvCxnSpPr>
        <p:spPr>
          <a:xfrm rot="16200000" flipH="1">
            <a:off x="2603062" y="1833951"/>
            <a:ext cx="2109077" cy="803561"/>
          </a:xfrm>
          <a:prstGeom prst="bentConnector3">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5" name="Picture 4">
            <a:extLst>
              <a:ext uri="{FF2B5EF4-FFF2-40B4-BE49-F238E27FC236}">
                <a16:creationId xmlns:a16="http://schemas.microsoft.com/office/drawing/2014/main" id="{0C6D9CED-3F49-8EA5-EBD2-EF851A98EF53}"/>
              </a:ext>
            </a:extLst>
          </p:cNvPr>
          <p:cNvPicPr>
            <a:picLocks noChangeAspect="1"/>
          </p:cNvPicPr>
          <p:nvPr/>
        </p:nvPicPr>
        <p:blipFill>
          <a:blip r:embed="rId4"/>
          <a:stretch>
            <a:fillRect/>
          </a:stretch>
        </p:blipFill>
        <p:spPr>
          <a:xfrm>
            <a:off x="1570797" y="2927281"/>
            <a:ext cx="1161222" cy="200025"/>
          </a:xfrm>
          <a:prstGeom prst="rect">
            <a:avLst/>
          </a:prstGeom>
        </p:spPr>
      </p:pic>
    </p:spTree>
    <p:extLst>
      <p:ext uri="{BB962C8B-B14F-4D97-AF65-F5344CB8AC3E}">
        <p14:creationId xmlns:p14="http://schemas.microsoft.com/office/powerpoint/2010/main" val="1229324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94BA-1DF8-1E30-8A3D-E4B8F9C55538}"/>
              </a:ext>
            </a:extLst>
          </p:cNvPr>
          <p:cNvSpPr>
            <a:spLocks noGrp="1"/>
          </p:cNvSpPr>
          <p:nvPr>
            <p:ph type="title"/>
          </p:nvPr>
        </p:nvSpPr>
        <p:spPr/>
        <p:txBody>
          <a:bodyPr/>
          <a:lstStyle/>
          <a:p>
            <a:r>
              <a:rPr lang="en-US" b="1"/>
              <a:t>Construction Phasing</a:t>
            </a:r>
            <a:endParaRPr lang="en-CA" b="1"/>
          </a:p>
        </p:txBody>
      </p:sp>
      <p:sp>
        <p:nvSpPr>
          <p:cNvPr id="7" name="Content Placeholder 2">
            <a:extLst>
              <a:ext uri="{FF2B5EF4-FFF2-40B4-BE49-F238E27FC236}">
                <a16:creationId xmlns:a16="http://schemas.microsoft.com/office/drawing/2014/main" id="{5752BF7B-6F15-9287-DE33-FB6DC9D7A314}"/>
              </a:ext>
            </a:extLst>
          </p:cNvPr>
          <p:cNvSpPr txBox="1">
            <a:spLocks/>
          </p:cNvSpPr>
          <p:nvPr/>
        </p:nvSpPr>
        <p:spPr>
          <a:xfrm>
            <a:off x="628650" y="1191126"/>
            <a:ext cx="2627168" cy="582255"/>
          </a:xfrm>
          <a:prstGeom prst="rect">
            <a:avLst/>
          </a:prstGeom>
        </p:spPr>
        <p:txBody>
          <a:bodyPr vert="horz" lIns="91440" tIns="45720" rIns="91440" bIns="45720" rtlCol="0">
            <a:normAutofit fontScale="8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a:t>Phase 2</a:t>
            </a:r>
          </a:p>
          <a:p>
            <a:pPr marL="0" indent="0">
              <a:buNone/>
            </a:pPr>
            <a:r>
              <a:rPr lang="en-CA"/>
              <a:t>April to December 2026</a:t>
            </a:r>
          </a:p>
        </p:txBody>
      </p:sp>
      <p:sp>
        <p:nvSpPr>
          <p:cNvPr id="13" name="Content Placeholder 2">
            <a:extLst>
              <a:ext uri="{FF2B5EF4-FFF2-40B4-BE49-F238E27FC236}">
                <a16:creationId xmlns:a16="http://schemas.microsoft.com/office/drawing/2014/main" id="{0778ED34-23BD-903F-842B-DDE9F5CCDAD8}"/>
              </a:ext>
            </a:extLst>
          </p:cNvPr>
          <p:cNvSpPr txBox="1">
            <a:spLocks/>
          </p:cNvSpPr>
          <p:nvPr/>
        </p:nvSpPr>
        <p:spPr>
          <a:xfrm>
            <a:off x="3307492" y="1181193"/>
            <a:ext cx="5552490" cy="515989"/>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sz="800"/>
              <a:t>Installation of storm sewers, sanitary sewers and watermain along </a:t>
            </a:r>
            <a:r>
              <a:rPr lang="en-CA" sz="800" err="1"/>
              <a:t>Kilally</a:t>
            </a:r>
            <a:r>
              <a:rPr lang="en-CA" sz="800"/>
              <a:t> Road</a:t>
            </a:r>
            <a:endParaRPr lang="en-CA" sz="800">
              <a:cs typeface="Arial"/>
            </a:endParaRPr>
          </a:p>
          <a:p>
            <a:pPr marL="0" indent="0">
              <a:buNone/>
            </a:pPr>
            <a:r>
              <a:rPr lang="en-CA" sz="800"/>
              <a:t>Road widening, including dedicated bike path and concrete sidewalk</a:t>
            </a:r>
            <a:endParaRPr lang="en-CA" sz="800">
              <a:cs typeface="Arial"/>
            </a:endParaRPr>
          </a:p>
        </p:txBody>
      </p:sp>
      <p:pic>
        <p:nvPicPr>
          <p:cNvPr id="4" name="Picture 3" descr="A map of a rural area&#10;&#10;Description automatically generated">
            <a:extLst>
              <a:ext uri="{FF2B5EF4-FFF2-40B4-BE49-F238E27FC236}">
                <a16:creationId xmlns:a16="http://schemas.microsoft.com/office/drawing/2014/main" id="{72867084-DD42-9209-869E-CBC2BDA3D93A}"/>
              </a:ext>
            </a:extLst>
          </p:cNvPr>
          <p:cNvPicPr>
            <a:picLocks noChangeAspect="1"/>
          </p:cNvPicPr>
          <p:nvPr/>
        </p:nvPicPr>
        <p:blipFill>
          <a:blip r:embed="rId3"/>
          <a:srcRect l="1907" t="34103" r="2087" b="25581"/>
          <a:stretch/>
        </p:blipFill>
        <p:spPr>
          <a:xfrm>
            <a:off x="526473" y="2041860"/>
            <a:ext cx="8412480" cy="2286000"/>
          </a:xfrm>
          <a:prstGeom prst="rect">
            <a:avLst/>
          </a:prstGeom>
        </p:spPr>
      </p:pic>
      <p:cxnSp>
        <p:nvCxnSpPr>
          <p:cNvPr id="9" name="Connector: Elbow 8">
            <a:extLst>
              <a:ext uri="{FF2B5EF4-FFF2-40B4-BE49-F238E27FC236}">
                <a16:creationId xmlns:a16="http://schemas.microsoft.com/office/drawing/2014/main" id="{309DD9E8-0576-56AF-D2C0-7823242C3FEA}"/>
              </a:ext>
            </a:extLst>
          </p:cNvPr>
          <p:cNvCxnSpPr>
            <a:cxnSpLocks/>
          </p:cNvCxnSpPr>
          <p:nvPr/>
        </p:nvCxnSpPr>
        <p:spPr>
          <a:xfrm rot="5400000">
            <a:off x="2026862" y="1585804"/>
            <a:ext cx="1633569" cy="824346"/>
          </a:xfrm>
          <a:prstGeom prst="bentConnector3">
            <a:avLst>
              <a:gd name="adj1" fmla="val 50000"/>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259579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94BA-1DF8-1E30-8A3D-E4B8F9C55538}"/>
              </a:ext>
            </a:extLst>
          </p:cNvPr>
          <p:cNvSpPr>
            <a:spLocks noGrp="1"/>
          </p:cNvSpPr>
          <p:nvPr>
            <p:ph type="title"/>
          </p:nvPr>
        </p:nvSpPr>
        <p:spPr/>
        <p:txBody>
          <a:bodyPr/>
          <a:lstStyle/>
          <a:p>
            <a:r>
              <a:rPr lang="en-US" b="1"/>
              <a:t>Road Improvements - Sections</a:t>
            </a:r>
            <a:endParaRPr lang="en-CA" b="1"/>
          </a:p>
        </p:txBody>
      </p:sp>
      <p:sp>
        <p:nvSpPr>
          <p:cNvPr id="7" name="Content Placeholder 2">
            <a:extLst>
              <a:ext uri="{FF2B5EF4-FFF2-40B4-BE49-F238E27FC236}">
                <a16:creationId xmlns:a16="http://schemas.microsoft.com/office/drawing/2014/main" id="{5752BF7B-6F15-9287-DE33-FB6DC9D7A314}"/>
              </a:ext>
            </a:extLst>
          </p:cNvPr>
          <p:cNvSpPr txBox="1">
            <a:spLocks/>
          </p:cNvSpPr>
          <p:nvPr/>
        </p:nvSpPr>
        <p:spPr>
          <a:xfrm>
            <a:off x="373059" y="3947567"/>
            <a:ext cx="2273877" cy="292164"/>
          </a:xfrm>
          <a:prstGeom prst="rect">
            <a:avLst/>
          </a:prstGeom>
        </p:spPr>
        <p:txBody>
          <a:bodyPr vert="horz" lIns="91440" tIns="45720" rIns="91440" bIns="45720" rtlCol="0">
            <a:normAutofit fontScale="8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a:t>Existing</a:t>
            </a:r>
          </a:p>
        </p:txBody>
      </p:sp>
      <p:sp>
        <p:nvSpPr>
          <p:cNvPr id="12" name="Content Placeholder 2">
            <a:extLst>
              <a:ext uri="{FF2B5EF4-FFF2-40B4-BE49-F238E27FC236}">
                <a16:creationId xmlns:a16="http://schemas.microsoft.com/office/drawing/2014/main" id="{9C853EA1-519E-4AEF-4360-7A203E699679}"/>
              </a:ext>
            </a:extLst>
          </p:cNvPr>
          <p:cNvSpPr txBox="1">
            <a:spLocks/>
          </p:cNvSpPr>
          <p:nvPr/>
        </p:nvSpPr>
        <p:spPr>
          <a:xfrm>
            <a:off x="559377" y="1125052"/>
            <a:ext cx="8314459" cy="392793"/>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err="1"/>
              <a:t>Kilally</a:t>
            </a:r>
            <a:r>
              <a:rPr lang="en-CA" b="1"/>
              <a:t> Road from Sandford Street to Clarke Road</a:t>
            </a:r>
          </a:p>
        </p:txBody>
      </p:sp>
      <p:sp>
        <p:nvSpPr>
          <p:cNvPr id="14" name="Content Placeholder 2">
            <a:extLst>
              <a:ext uri="{FF2B5EF4-FFF2-40B4-BE49-F238E27FC236}">
                <a16:creationId xmlns:a16="http://schemas.microsoft.com/office/drawing/2014/main" id="{B1A8534A-E169-D7D0-DBA8-A7D4FCB7FC8E}"/>
              </a:ext>
            </a:extLst>
          </p:cNvPr>
          <p:cNvSpPr txBox="1">
            <a:spLocks/>
          </p:cNvSpPr>
          <p:nvPr/>
        </p:nvSpPr>
        <p:spPr>
          <a:xfrm>
            <a:off x="373060" y="2162551"/>
            <a:ext cx="2157490" cy="1147921"/>
          </a:xfrm>
          <a:prstGeom prst="rect">
            <a:avLst/>
          </a:prstGeom>
        </p:spPr>
        <p:txBody>
          <a:bodyPr vert="horz" lIns="91440" tIns="45720" rIns="91440" bIns="45720" rtlCol="0" anchor="t">
            <a:normAutofit fontScale="6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CA"/>
              <a:t>Improved asphalt road</a:t>
            </a:r>
          </a:p>
          <a:p>
            <a:r>
              <a:rPr lang="en-CA"/>
              <a:t>Improved ditch drainage</a:t>
            </a:r>
            <a:endParaRPr lang="en-CA">
              <a:cs typeface="Arial"/>
            </a:endParaRPr>
          </a:p>
          <a:p>
            <a:r>
              <a:rPr lang="en-CA"/>
              <a:t>Bike lanes with buffer markings</a:t>
            </a:r>
          </a:p>
        </p:txBody>
      </p:sp>
      <p:sp>
        <p:nvSpPr>
          <p:cNvPr id="20" name="Content Placeholder 2">
            <a:extLst>
              <a:ext uri="{FF2B5EF4-FFF2-40B4-BE49-F238E27FC236}">
                <a16:creationId xmlns:a16="http://schemas.microsoft.com/office/drawing/2014/main" id="{81F99F03-44E6-1EBE-8B29-DCEBF93050B8}"/>
              </a:ext>
            </a:extLst>
          </p:cNvPr>
          <p:cNvSpPr txBox="1">
            <a:spLocks/>
          </p:cNvSpPr>
          <p:nvPr/>
        </p:nvSpPr>
        <p:spPr>
          <a:xfrm>
            <a:off x="373058" y="1916183"/>
            <a:ext cx="2273877" cy="292164"/>
          </a:xfrm>
          <a:prstGeom prst="rect">
            <a:avLst/>
          </a:prstGeom>
        </p:spPr>
        <p:txBody>
          <a:bodyPr vert="horz" lIns="91440" tIns="45720" rIns="91440" bIns="45720" rtlCol="0">
            <a:normAutofit fontScale="8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a:t>Proposed</a:t>
            </a:r>
          </a:p>
        </p:txBody>
      </p:sp>
      <p:pic>
        <p:nvPicPr>
          <p:cNvPr id="6" name="Picture 5" descr="A close-up of a sign&#10;&#10;Description automatically generated">
            <a:extLst>
              <a:ext uri="{FF2B5EF4-FFF2-40B4-BE49-F238E27FC236}">
                <a16:creationId xmlns:a16="http://schemas.microsoft.com/office/drawing/2014/main" id="{C17B19AF-07E4-FF37-FD2A-6456C29AF9F0}"/>
              </a:ext>
            </a:extLst>
          </p:cNvPr>
          <p:cNvPicPr>
            <a:picLocks noChangeAspect="1"/>
          </p:cNvPicPr>
          <p:nvPr/>
        </p:nvPicPr>
        <p:blipFill>
          <a:blip r:embed="rId3"/>
          <a:srcRect t="17993" b="45253"/>
          <a:stretch/>
        </p:blipFill>
        <p:spPr>
          <a:xfrm>
            <a:off x="2299874" y="1797020"/>
            <a:ext cx="6800850" cy="1617357"/>
          </a:xfrm>
          <a:prstGeom prst="rect">
            <a:avLst/>
          </a:prstGeom>
        </p:spPr>
      </p:pic>
      <p:pic>
        <p:nvPicPr>
          <p:cNvPr id="8" name="Picture 7" descr="A close-up of a sign&#10;&#10;Description automatically generated">
            <a:extLst>
              <a:ext uri="{FF2B5EF4-FFF2-40B4-BE49-F238E27FC236}">
                <a16:creationId xmlns:a16="http://schemas.microsoft.com/office/drawing/2014/main" id="{3B9C4753-4215-5883-BF29-4D3B33868C74}"/>
              </a:ext>
            </a:extLst>
          </p:cNvPr>
          <p:cNvPicPr>
            <a:picLocks noChangeAspect="1"/>
          </p:cNvPicPr>
          <p:nvPr/>
        </p:nvPicPr>
        <p:blipFill>
          <a:blip r:embed="rId3"/>
          <a:srcRect t="63340" b="4580"/>
          <a:stretch/>
        </p:blipFill>
        <p:spPr>
          <a:xfrm>
            <a:off x="2269058" y="3430953"/>
            <a:ext cx="6800850" cy="1411677"/>
          </a:xfrm>
          <a:prstGeom prst="rect">
            <a:avLst/>
          </a:prstGeom>
        </p:spPr>
      </p:pic>
      <p:cxnSp>
        <p:nvCxnSpPr>
          <p:cNvPr id="10" name="Straight Arrow Connector 9">
            <a:extLst>
              <a:ext uri="{FF2B5EF4-FFF2-40B4-BE49-F238E27FC236}">
                <a16:creationId xmlns:a16="http://schemas.microsoft.com/office/drawing/2014/main" id="{5F268A43-8215-876F-8C0F-5D804FB5B0D2}"/>
              </a:ext>
            </a:extLst>
          </p:cNvPr>
          <p:cNvCxnSpPr>
            <a:cxnSpLocks/>
          </p:cNvCxnSpPr>
          <p:nvPr/>
        </p:nvCxnSpPr>
        <p:spPr>
          <a:xfrm>
            <a:off x="2826327" y="2036613"/>
            <a:ext cx="5666509" cy="0"/>
          </a:xfrm>
          <a:prstGeom prst="straightConnector1">
            <a:avLst/>
          </a:prstGeom>
          <a:ln w="12700">
            <a:headEnd type="triangle"/>
            <a:tailEnd type="triangle"/>
          </a:ln>
        </p:spPr>
        <p:style>
          <a:lnRef idx="1">
            <a:schemeClr val="dk1"/>
          </a:lnRef>
          <a:fillRef idx="0">
            <a:schemeClr val="dk1"/>
          </a:fillRef>
          <a:effectRef idx="0">
            <a:schemeClr val="dk1"/>
          </a:effectRef>
          <a:fontRef idx="minor">
            <a:schemeClr val="tx1"/>
          </a:fontRef>
        </p:style>
      </p:cxnSp>
      <p:sp>
        <p:nvSpPr>
          <p:cNvPr id="15" name="Content Placeholder 2">
            <a:extLst>
              <a:ext uri="{FF2B5EF4-FFF2-40B4-BE49-F238E27FC236}">
                <a16:creationId xmlns:a16="http://schemas.microsoft.com/office/drawing/2014/main" id="{5B553621-A2F5-C16B-9CCC-0D4BB7F86258}"/>
              </a:ext>
            </a:extLst>
          </p:cNvPr>
          <p:cNvSpPr txBox="1">
            <a:spLocks/>
          </p:cNvSpPr>
          <p:nvPr/>
        </p:nvSpPr>
        <p:spPr>
          <a:xfrm>
            <a:off x="4123968" y="1824728"/>
            <a:ext cx="3083649" cy="530490"/>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CA" sz="1000" dirty="0"/>
              <a:t>Future Ultimate Right of Way - 36m</a:t>
            </a:r>
          </a:p>
        </p:txBody>
      </p:sp>
    </p:spTree>
    <p:extLst>
      <p:ext uri="{BB962C8B-B14F-4D97-AF65-F5344CB8AC3E}">
        <p14:creationId xmlns:p14="http://schemas.microsoft.com/office/powerpoint/2010/main" val="529635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94BA-1DF8-1E30-8A3D-E4B8F9C55538}"/>
              </a:ext>
            </a:extLst>
          </p:cNvPr>
          <p:cNvSpPr>
            <a:spLocks noGrp="1"/>
          </p:cNvSpPr>
          <p:nvPr>
            <p:ph type="title"/>
          </p:nvPr>
        </p:nvSpPr>
        <p:spPr/>
        <p:txBody>
          <a:bodyPr/>
          <a:lstStyle/>
          <a:p>
            <a:r>
              <a:rPr lang="en-US" b="1"/>
              <a:t>Road Improvements - Sections</a:t>
            </a:r>
            <a:endParaRPr lang="en-CA" b="1"/>
          </a:p>
        </p:txBody>
      </p:sp>
      <p:sp>
        <p:nvSpPr>
          <p:cNvPr id="7" name="Content Placeholder 2">
            <a:extLst>
              <a:ext uri="{FF2B5EF4-FFF2-40B4-BE49-F238E27FC236}">
                <a16:creationId xmlns:a16="http://schemas.microsoft.com/office/drawing/2014/main" id="{5752BF7B-6F15-9287-DE33-FB6DC9D7A314}"/>
              </a:ext>
            </a:extLst>
          </p:cNvPr>
          <p:cNvSpPr txBox="1">
            <a:spLocks/>
          </p:cNvSpPr>
          <p:nvPr/>
        </p:nvSpPr>
        <p:spPr>
          <a:xfrm>
            <a:off x="373059" y="3947567"/>
            <a:ext cx="2273877" cy="292164"/>
          </a:xfrm>
          <a:prstGeom prst="rect">
            <a:avLst/>
          </a:prstGeom>
        </p:spPr>
        <p:txBody>
          <a:bodyPr vert="horz" lIns="91440" tIns="45720" rIns="91440" bIns="45720" rtlCol="0">
            <a:normAutofit fontScale="8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a:t>Existing</a:t>
            </a:r>
          </a:p>
        </p:txBody>
      </p:sp>
      <p:sp>
        <p:nvSpPr>
          <p:cNvPr id="12" name="Content Placeholder 2">
            <a:extLst>
              <a:ext uri="{FF2B5EF4-FFF2-40B4-BE49-F238E27FC236}">
                <a16:creationId xmlns:a16="http://schemas.microsoft.com/office/drawing/2014/main" id="{9C853EA1-519E-4AEF-4360-7A203E699679}"/>
              </a:ext>
            </a:extLst>
          </p:cNvPr>
          <p:cNvSpPr txBox="1">
            <a:spLocks/>
          </p:cNvSpPr>
          <p:nvPr/>
        </p:nvSpPr>
        <p:spPr>
          <a:xfrm>
            <a:off x="559377" y="1125052"/>
            <a:ext cx="8314459" cy="392793"/>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err="1"/>
              <a:t>Kilally</a:t>
            </a:r>
            <a:r>
              <a:rPr lang="en-CA" b="1"/>
              <a:t> Road  from Webster Street to Sandford Street</a:t>
            </a:r>
          </a:p>
        </p:txBody>
      </p:sp>
      <p:sp>
        <p:nvSpPr>
          <p:cNvPr id="14" name="Content Placeholder 2">
            <a:extLst>
              <a:ext uri="{FF2B5EF4-FFF2-40B4-BE49-F238E27FC236}">
                <a16:creationId xmlns:a16="http://schemas.microsoft.com/office/drawing/2014/main" id="{B1A8534A-E169-D7D0-DBA8-A7D4FCB7FC8E}"/>
              </a:ext>
            </a:extLst>
          </p:cNvPr>
          <p:cNvSpPr txBox="1">
            <a:spLocks/>
          </p:cNvSpPr>
          <p:nvPr/>
        </p:nvSpPr>
        <p:spPr>
          <a:xfrm>
            <a:off x="373060" y="2170458"/>
            <a:ext cx="2157490" cy="1333401"/>
          </a:xfrm>
          <a:prstGeom prst="rect">
            <a:avLst/>
          </a:prstGeom>
        </p:spPr>
        <p:txBody>
          <a:bodyPr vert="horz" lIns="91440" tIns="45720" rIns="91440" bIns="45720" rtlCol="0" anchor="t">
            <a:normAutofit fontScale="62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CA"/>
              <a:t>Improved asphalt road</a:t>
            </a:r>
          </a:p>
          <a:p>
            <a:r>
              <a:rPr lang="en-CA"/>
              <a:t>Concrete curbs </a:t>
            </a:r>
            <a:endParaRPr lang="en-CA">
              <a:cs typeface="Arial"/>
            </a:endParaRPr>
          </a:p>
          <a:p>
            <a:r>
              <a:rPr lang="en-CA"/>
              <a:t>Concrete sidewalks</a:t>
            </a:r>
            <a:endParaRPr lang="en-CA">
              <a:cs typeface="Arial"/>
            </a:endParaRPr>
          </a:p>
          <a:p>
            <a:r>
              <a:rPr lang="en-CA"/>
              <a:t>Dedicated bike lanes with grass buffer</a:t>
            </a:r>
            <a:endParaRPr lang="en-CA">
              <a:cs typeface="Arial"/>
            </a:endParaRPr>
          </a:p>
          <a:p>
            <a:pPr marL="0" indent="0">
              <a:buNone/>
            </a:pPr>
            <a:endParaRPr lang="en-CA">
              <a:cs typeface="Arial"/>
            </a:endParaRPr>
          </a:p>
        </p:txBody>
      </p:sp>
      <p:sp>
        <p:nvSpPr>
          <p:cNvPr id="20" name="Content Placeholder 2">
            <a:extLst>
              <a:ext uri="{FF2B5EF4-FFF2-40B4-BE49-F238E27FC236}">
                <a16:creationId xmlns:a16="http://schemas.microsoft.com/office/drawing/2014/main" id="{81F99F03-44E6-1EBE-8B29-DCEBF93050B8}"/>
              </a:ext>
            </a:extLst>
          </p:cNvPr>
          <p:cNvSpPr txBox="1">
            <a:spLocks/>
          </p:cNvSpPr>
          <p:nvPr/>
        </p:nvSpPr>
        <p:spPr>
          <a:xfrm>
            <a:off x="373058" y="1924090"/>
            <a:ext cx="2273877" cy="292164"/>
          </a:xfrm>
          <a:prstGeom prst="rect">
            <a:avLst/>
          </a:prstGeom>
        </p:spPr>
        <p:txBody>
          <a:bodyPr vert="horz" lIns="91440" tIns="45720" rIns="91440" bIns="45720" rtlCol="0">
            <a:normAutofit fontScale="8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b="1"/>
              <a:t>Proposed</a:t>
            </a:r>
          </a:p>
        </p:txBody>
      </p:sp>
      <p:pic>
        <p:nvPicPr>
          <p:cNvPr id="4" name="Picture 3" descr="A long shot of a road&#10;&#10;Description automatically generated">
            <a:extLst>
              <a:ext uri="{FF2B5EF4-FFF2-40B4-BE49-F238E27FC236}">
                <a16:creationId xmlns:a16="http://schemas.microsoft.com/office/drawing/2014/main" id="{48D8C52D-F601-4745-6991-5D1142CD37B2}"/>
              </a:ext>
            </a:extLst>
          </p:cNvPr>
          <p:cNvPicPr>
            <a:picLocks noChangeAspect="1"/>
          </p:cNvPicPr>
          <p:nvPr/>
        </p:nvPicPr>
        <p:blipFill>
          <a:blip r:embed="rId3"/>
          <a:srcRect t="19860" b="43836"/>
          <a:stretch/>
        </p:blipFill>
        <p:spPr>
          <a:xfrm>
            <a:off x="2280804" y="1790093"/>
            <a:ext cx="6800850" cy="1597605"/>
          </a:xfrm>
          <a:prstGeom prst="rect">
            <a:avLst/>
          </a:prstGeom>
        </p:spPr>
      </p:pic>
      <p:pic>
        <p:nvPicPr>
          <p:cNvPr id="5" name="Picture 4" descr="A long shot of a road&#10;&#10;Description automatically generated">
            <a:extLst>
              <a:ext uri="{FF2B5EF4-FFF2-40B4-BE49-F238E27FC236}">
                <a16:creationId xmlns:a16="http://schemas.microsoft.com/office/drawing/2014/main" id="{FC77FFD9-CD0D-9DE3-025D-25732A277B3C}"/>
              </a:ext>
            </a:extLst>
          </p:cNvPr>
          <p:cNvPicPr>
            <a:picLocks noChangeAspect="1"/>
          </p:cNvPicPr>
          <p:nvPr/>
        </p:nvPicPr>
        <p:blipFill>
          <a:blip r:embed="rId3"/>
          <a:srcRect t="62570" b="4968"/>
          <a:stretch/>
        </p:blipFill>
        <p:spPr>
          <a:xfrm>
            <a:off x="2280804" y="3538494"/>
            <a:ext cx="6800850" cy="1428529"/>
          </a:xfrm>
          <a:prstGeom prst="rect">
            <a:avLst/>
          </a:prstGeom>
        </p:spPr>
      </p:pic>
      <p:cxnSp>
        <p:nvCxnSpPr>
          <p:cNvPr id="6" name="Straight Arrow Connector 5">
            <a:extLst>
              <a:ext uri="{FF2B5EF4-FFF2-40B4-BE49-F238E27FC236}">
                <a16:creationId xmlns:a16="http://schemas.microsoft.com/office/drawing/2014/main" id="{325689A4-E225-32CE-0C7D-662097FB6868}"/>
              </a:ext>
            </a:extLst>
          </p:cNvPr>
          <p:cNvCxnSpPr>
            <a:cxnSpLocks/>
          </p:cNvCxnSpPr>
          <p:nvPr/>
        </p:nvCxnSpPr>
        <p:spPr>
          <a:xfrm>
            <a:off x="2826327" y="2036613"/>
            <a:ext cx="5666509" cy="0"/>
          </a:xfrm>
          <a:prstGeom prst="straightConnector1">
            <a:avLst/>
          </a:prstGeom>
          <a:ln w="12700">
            <a:headEnd type="triangle"/>
            <a:tailEnd type="triangle"/>
          </a:ln>
        </p:spPr>
        <p:style>
          <a:lnRef idx="1">
            <a:schemeClr val="dk1"/>
          </a:lnRef>
          <a:fillRef idx="0">
            <a:schemeClr val="dk1"/>
          </a:fillRef>
          <a:effectRef idx="0">
            <a:schemeClr val="dk1"/>
          </a:effectRef>
          <a:fontRef idx="minor">
            <a:schemeClr val="tx1"/>
          </a:fontRef>
        </p:style>
      </p:cxnSp>
      <p:sp>
        <p:nvSpPr>
          <p:cNvPr id="8" name="Content Placeholder 2">
            <a:extLst>
              <a:ext uri="{FF2B5EF4-FFF2-40B4-BE49-F238E27FC236}">
                <a16:creationId xmlns:a16="http://schemas.microsoft.com/office/drawing/2014/main" id="{6B8F9F4E-4D3A-9447-7883-E92BB1D058AE}"/>
              </a:ext>
            </a:extLst>
          </p:cNvPr>
          <p:cNvSpPr txBox="1">
            <a:spLocks/>
          </p:cNvSpPr>
          <p:nvPr/>
        </p:nvSpPr>
        <p:spPr>
          <a:xfrm>
            <a:off x="4123968" y="1824728"/>
            <a:ext cx="3083649" cy="53049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CA" sz="1000"/>
              <a:t>Ultimate Right of Way - 36m</a:t>
            </a:r>
          </a:p>
        </p:txBody>
      </p:sp>
    </p:spTree>
    <p:extLst>
      <p:ext uri="{BB962C8B-B14F-4D97-AF65-F5344CB8AC3E}">
        <p14:creationId xmlns:p14="http://schemas.microsoft.com/office/powerpoint/2010/main" val="2706963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94BA-1DF8-1E30-8A3D-E4B8F9C55538}"/>
              </a:ext>
            </a:extLst>
          </p:cNvPr>
          <p:cNvSpPr>
            <a:spLocks noGrp="1"/>
          </p:cNvSpPr>
          <p:nvPr>
            <p:ph type="title"/>
          </p:nvPr>
        </p:nvSpPr>
        <p:spPr/>
        <p:txBody>
          <a:bodyPr/>
          <a:lstStyle/>
          <a:p>
            <a:r>
              <a:rPr lang="en-US" b="1"/>
              <a:t>Road Improvements - Intersections</a:t>
            </a:r>
            <a:endParaRPr lang="en-CA" b="1"/>
          </a:p>
        </p:txBody>
      </p:sp>
      <p:sp>
        <p:nvSpPr>
          <p:cNvPr id="12" name="Content Placeholder 2">
            <a:extLst>
              <a:ext uri="{FF2B5EF4-FFF2-40B4-BE49-F238E27FC236}">
                <a16:creationId xmlns:a16="http://schemas.microsoft.com/office/drawing/2014/main" id="{9C853EA1-519E-4AEF-4360-7A203E699679}"/>
              </a:ext>
            </a:extLst>
          </p:cNvPr>
          <p:cNvSpPr txBox="1">
            <a:spLocks/>
          </p:cNvSpPr>
          <p:nvPr/>
        </p:nvSpPr>
        <p:spPr>
          <a:xfrm>
            <a:off x="559378" y="1125053"/>
            <a:ext cx="4494632" cy="37114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err="1"/>
              <a:t>Kilally</a:t>
            </a:r>
            <a:r>
              <a:rPr lang="en-CA"/>
              <a:t> Road and Sandford Street </a:t>
            </a:r>
          </a:p>
        </p:txBody>
      </p:sp>
      <p:pic>
        <p:nvPicPr>
          <p:cNvPr id="17" name="Picture 16" descr="A map of a road intersection&#10;&#10;Description automatically generated">
            <a:extLst>
              <a:ext uri="{FF2B5EF4-FFF2-40B4-BE49-F238E27FC236}">
                <a16:creationId xmlns:a16="http://schemas.microsoft.com/office/drawing/2014/main" id="{46ED2C41-5B12-D5B7-5D2E-BA5FF16F5CE3}"/>
              </a:ext>
            </a:extLst>
          </p:cNvPr>
          <p:cNvPicPr>
            <a:picLocks noChangeAspect="1"/>
          </p:cNvPicPr>
          <p:nvPr/>
        </p:nvPicPr>
        <p:blipFill>
          <a:blip r:embed="rId3"/>
          <a:srcRect l="2382" t="3859" r="2292" b="13729"/>
          <a:stretch/>
        </p:blipFill>
        <p:spPr>
          <a:xfrm>
            <a:off x="2521241" y="1496194"/>
            <a:ext cx="6223659" cy="3481518"/>
          </a:xfrm>
          <a:prstGeom prst="rect">
            <a:avLst/>
          </a:prstGeom>
        </p:spPr>
      </p:pic>
    </p:spTree>
    <p:extLst>
      <p:ext uri="{BB962C8B-B14F-4D97-AF65-F5344CB8AC3E}">
        <p14:creationId xmlns:p14="http://schemas.microsoft.com/office/powerpoint/2010/main" val="2884110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94BA-1DF8-1E30-8A3D-E4B8F9C55538}"/>
              </a:ext>
            </a:extLst>
          </p:cNvPr>
          <p:cNvSpPr>
            <a:spLocks noGrp="1"/>
          </p:cNvSpPr>
          <p:nvPr>
            <p:ph type="title"/>
          </p:nvPr>
        </p:nvSpPr>
        <p:spPr/>
        <p:txBody>
          <a:bodyPr/>
          <a:lstStyle/>
          <a:p>
            <a:r>
              <a:rPr lang="en-US" b="1"/>
              <a:t>Road Improvements - Intersections</a:t>
            </a:r>
            <a:endParaRPr lang="en-CA" b="1"/>
          </a:p>
        </p:txBody>
      </p:sp>
      <p:sp>
        <p:nvSpPr>
          <p:cNvPr id="12" name="Content Placeholder 2">
            <a:extLst>
              <a:ext uri="{FF2B5EF4-FFF2-40B4-BE49-F238E27FC236}">
                <a16:creationId xmlns:a16="http://schemas.microsoft.com/office/drawing/2014/main" id="{9C853EA1-519E-4AEF-4360-7A203E699679}"/>
              </a:ext>
            </a:extLst>
          </p:cNvPr>
          <p:cNvSpPr txBox="1">
            <a:spLocks/>
          </p:cNvSpPr>
          <p:nvPr/>
        </p:nvSpPr>
        <p:spPr>
          <a:xfrm>
            <a:off x="559378" y="1125053"/>
            <a:ext cx="4494632" cy="37114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CA" err="1"/>
              <a:t>Kilally</a:t>
            </a:r>
            <a:r>
              <a:rPr lang="en-CA"/>
              <a:t> Road and Clarke Road </a:t>
            </a:r>
          </a:p>
        </p:txBody>
      </p:sp>
      <p:pic>
        <p:nvPicPr>
          <p:cNvPr id="17" name="Picture 16">
            <a:extLst>
              <a:ext uri="{FF2B5EF4-FFF2-40B4-BE49-F238E27FC236}">
                <a16:creationId xmlns:a16="http://schemas.microsoft.com/office/drawing/2014/main" id="{46ED2C41-5B12-D5B7-5D2E-BA5FF16F5CE3}"/>
              </a:ext>
            </a:extLst>
          </p:cNvPr>
          <p:cNvPicPr>
            <a:picLocks noChangeAspect="1"/>
          </p:cNvPicPr>
          <p:nvPr/>
        </p:nvPicPr>
        <p:blipFill>
          <a:blip r:embed="rId3"/>
          <a:srcRect l="3100" t="6773" r="2576" b="13856"/>
          <a:stretch/>
        </p:blipFill>
        <p:spPr>
          <a:xfrm>
            <a:off x="2521241" y="1496193"/>
            <a:ext cx="6158240" cy="3353050"/>
          </a:xfrm>
          <a:prstGeom prst="rect">
            <a:avLst/>
          </a:prstGeom>
        </p:spPr>
      </p:pic>
    </p:spTree>
    <p:extLst>
      <p:ext uri="{BB962C8B-B14F-4D97-AF65-F5344CB8AC3E}">
        <p14:creationId xmlns:p14="http://schemas.microsoft.com/office/powerpoint/2010/main" val="1758542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91E4A-747F-D78B-FBCD-8A385C9917E8}"/>
              </a:ext>
            </a:extLst>
          </p:cNvPr>
          <p:cNvSpPr>
            <a:spLocks noGrp="1"/>
          </p:cNvSpPr>
          <p:nvPr>
            <p:ph type="title"/>
          </p:nvPr>
        </p:nvSpPr>
        <p:spPr/>
        <p:txBody>
          <a:bodyPr/>
          <a:lstStyle/>
          <a:p>
            <a:r>
              <a:rPr lang="en-US" b="1"/>
              <a:t>Tree Impacts</a:t>
            </a:r>
            <a:endParaRPr lang="en-CA" b="1"/>
          </a:p>
        </p:txBody>
      </p:sp>
      <p:pic>
        <p:nvPicPr>
          <p:cNvPr id="5" name="Picture 4" descr="A close-up of a diagram&#10;&#10;Description automatically generated">
            <a:extLst>
              <a:ext uri="{FF2B5EF4-FFF2-40B4-BE49-F238E27FC236}">
                <a16:creationId xmlns:a16="http://schemas.microsoft.com/office/drawing/2014/main" id="{8B813E7B-FD78-73A9-594B-F8E156B7F497}"/>
              </a:ext>
            </a:extLst>
          </p:cNvPr>
          <p:cNvPicPr>
            <a:picLocks noChangeAspect="1"/>
          </p:cNvPicPr>
          <p:nvPr/>
        </p:nvPicPr>
        <p:blipFill>
          <a:blip r:embed="rId2"/>
          <a:srcRect l="28911" t="2828" r="38235" b="8821"/>
          <a:stretch/>
        </p:blipFill>
        <p:spPr>
          <a:xfrm>
            <a:off x="6647095" y="1010075"/>
            <a:ext cx="2349261" cy="4087881"/>
          </a:xfrm>
          <a:prstGeom prst="rect">
            <a:avLst/>
          </a:prstGeom>
        </p:spPr>
      </p:pic>
      <p:sp>
        <p:nvSpPr>
          <p:cNvPr id="4" name="TextBox 3">
            <a:extLst>
              <a:ext uri="{FF2B5EF4-FFF2-40B4-BE49-F238E27FC236}">
                <a16:creationId xmlns:a16="http://schemas.microsoft.com/office/drawing/2014/main" id="{40126139-DE39-7887-BCA3-4BB2FF183AC1}"/>
              </a:ext>
            </a:extLst>
          </p:cNvPr>
          <p:cNvSpPr txBox="1"/>
          <p:nvPr/>
        </p:nvSpPr>
        <p:spPr>
          <a:xfrm>
            <a:off x="3968792" y="2238512"/>
            <a:ext cx="2692157" cy="1477328"/>
          </a:xfrm>
          <a:prstGeom prst="rect">
            <a:avLst/>
          </a:prstGeom>
          <a:noFill/>
        </p:spPr>
        <p:txBody>
          <a:bodyPr wrap="square" rtlCol="0">
            <a:spAutoFit/>
          </a:bodyPr>
          <a:lstStyle/>
          <a:p>
            <a:r>
              <a:rPr lang="en-US" sz="1500"/>
              <a:t>Trees are generally being removed due to the following:</a:t>
            </a:r>
          </a:p>
          <a:p>
            <a:pPr marL="285750" indent="-285750">
              <a:buFont typeface="Arial" panose="020B0604020202020204" pitchFamily="34" charset="0"/>
              <a:buChar char="•"/>
            </a:pPr>
            <a:r>
              <a:rPr lang="en-US" sz="1500"/>
              <a:t>Constructability (grading, hydro, gas, etc.)</a:t>
            </a:r>
          </a:p>
          <a:p>
            <a:pPr marL="285750" indent="-285750">
              <a:buFont typeface="Arial" panose="020B0604020202020204" pitchFamily="34" charset="0"/>
              <a:buChar char="•"/>
            </a:pPr>
            <a:r>
              <a:rPr lang="en-US" sz="1500"/>
              <a:t>Road/Public safety</a:t>
            </a:r>
          </a:p>
          <a:p>
            <a:pPr marL="285750" indent="-285750">
              <a:buFont typeface="Arial" panose="020B0604020202020204" pitchFamily="34" charset="0"/>
              <a:buChar char="•"/>
            </a:pPr>
            <a:r>
              <a:rPr lang="en-US" sz="1500"/>
              <a:t>Trees in poor health/dead</a:t>
            </a:r>
          </a:p>
        </p:txBody>
      </p:sp>
      <p:sp>
        <p:nvSpPr>
          <p:cNvPr id="6" name="Content Placeholder 2">
            <a:extLst>
              <a:ext uri="{FF2B5EF4-FFF2-40B4-BE49-F238E27FC236}">
                <a16:creationId xmlns:a16="http://schemas.microsoft.com/office/drawing/2014/main" id="{752E02F2-69CE-9EBE-0FB4-129C70630579}"/>
              </a:ext>
            </a:extLst>
          </p:cNvPr>
          <p:cNvSpPr txBox="1">
            <a:spLocks/>
          </p:cNvSpPr>
          <p:nvPr/>
        </p:nvSpPr>
        <p:spPr>
          <a:xfrm>
            <a:off x="147644" y="1264574"/>
            <a:ext cx="4452796" cy="3425146"/>
          </a:xfrm>
          <a:prstGeom prst="rect">
            <a:avLst/>
          </a:prstGeom>
        </p:spPr>
        <p:txBody>
          <a:bodyPr vert="horz" lIns="91440" tIns="45720" rIns="91440" bIns="45720" rtlCol="0">
            <a:normAutofit fontScale="70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b="1"/>
              <a:t>Total tree removals, all phases:	222 trees</a:t>
            </a:r>
          </a:p>
          <a:p>
            <a:pPr marL="0" indent="0">
              <a:buNone/>
            </a:pPr>
            <a:r>
              <a:rPr lang="en-US"/>
              <a:t>	Removals from Clarke Rd:	  53 trees</a:t>
            </a:r>
          </a:p>
          <a:p>
            <a:pPr marL="0" indent="0">
              <a:buNone/>
            </a:pPr>
            <a:r>
              <a:rPr lang="en-US"/>
              <a:t>	Removals from </a:t>
            </a:r>
            <a:r>
              <a:rPr lang="en-US" err="1"/>
              <a:t>Kilally</a:t>
            </a:r>
            <a:r>
              <a:rPr lang="en-US"/>
              <a:t> Rd:	169 trees</a:t>
            </a:r>
          </a:p>
          <a:p>
            <a:pPr marL="0" indent="0">
              <a:buNone/>
            </a:pPr>
            <a:endParaRPr lang="en-US"/>
          </a:p>
          <a:p>
            <a:pPr marL="0" indent="0">
              <a:buNone/>
            </a:pPr>
            <a:r>
              <a:rPr lang="en-US"/>
              <a:t>Species to be removed include:</a:t>
            </a:r>
          </a:p>
          <a:p>
            <a:pPr marL="0" indent="0">
              <a:buNone/>
            </a:pPr>
            <a:r>
              <a:rPr lang="en-US"/>
              <a:t>	19%	Norway Spruce</a:t>
            </a:r>
          </a:p>
          <a:p>
            <a:pPr marL="0" indent="0">
              <a:buNone/>
            </a:pPr>
            <a:r>
              <a:rPr lang="en-US"/>
              <a:t>	18% 	Black Walnut</a:t>
            </a:r>
          </a:p>
          <a:p>
            <a:pPr marL="0" indent="0">
              <a:buNone/>
            </a:pPr>
            <a:r>
              <a:rPr lang="en-US"/>
              <a:t>	10% 	Sugar Maple</a:t>
            </a:r>
          </a:p>
          <a:p>
            <a:pPr marL="0" indent="0">
              <a:buNone/>
            </a:pPr>
            <a:r>
              <a:rPr lang="en-US"/>
              <a:t>	7% 	Ash</a:t>
            </a:r>
          </a:p>
          <a:p>
            <a:pPr marL="0" indent="0">
              <a:buNone/>
            </a:pPr>
            <a:r>
              <a:rPr lang="en-US"/>
              <a:t>	6%	Hackberry</a:t>
            </a:r>
          </a:p>
          <a:p>
            <a:pPr marL="0" indent="0">
              <a:buNone/>
            </a:pPr>
            <a:r>
              <a:rPr lang="en-US"/>
              <a:t>	40% 	18 other species </a:t>
            </a:r>
          </a:p>
          <a:p>
            <a:pPr marL="0" indent="0">
              <a:buNone/>
            </a:pPr>
            <a:r>
              <a:rPr lang="en-US"/>
              <a:t>Removals include 13 dead trees</a:t>
            </a:r>
          </a:p>
          <a:p>
            <a:pPr marL="0" indent="0">
              <a:buNone/>
            </a:pPr>
            <a:endParaRPr lang="en-CA"/>
          </a:p>
        </p:txBody>
      </p:sp>
    </p:spTree>
    <p:extLst>
      <p:ext uri="{BB962C8B-B14F-4D97-AF65-F5344CB8AC3E}">
        <p14:creationId xmlns:p14="http://schemas.microsoft.com/office/powerpoint/2010/main" val="3831766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3DA9-2A9B-34AC-DBC6-55BCC3815CF0}"/>
              </a:ext>
            </a:extLst>
          </p:cNvPr>
          <p:cNvSpPr>
            <a:spLocks noGrp="1"/>
          </p:cNvSpPr>
          <p:nvPr>
            <p:ph type="title"/>
          </p:nvPr>
        </p:nvSpPr>
        <p:spPr/>
        <p:txBody>
          <a:bodyPr/>
          <a:lstStyle/>
          <a:p>
            <a:r>
              <a:rPr lang="en-US" b="1"/>
              <a:t>Anticipated Traffic Impacts</a:t>
            </a:r>
            <a:endParaRPr lang="en-CA" b="1"/>
          </a:p>
        </p:txBody>
      </p:sp>
      <p:sp>
        <p:nvSpPr>
          <p:cNvPr id="3" name="Content Placeholder 2">
            <a:extLst>
              <a:ext uri="{FF2B5EF4-FFF2-40B4-BE49-F238E27FC236}">
                <a16:creationId xmlns:a16="http://schemas.microsoft.com/office/drawing/2014/main" id="{17A7B021-BED9-EC4C-5EF6-C50252CD6D74}"/>
              </a:ext>
            </a:extLst>
          </p:cNvPr>
          <p:cNvSpPr>
            <a:spLocks noGrp="1"/>
          </p:cNvSpPr>
          <p:nvPr>
            <p:ph idx="1"/>
          </p:nvPr>
        </p:nvSpPr>
        <p:spPr>
          <a:xfrm>
            <a:off x="295275" y="1191629"/>
            <a:ext cx="4188447" cy="3441596"/>
          </a:xfrm>
        </p:spPr>
        <p:txBody>
          <a:bodyPr vert="horz" lIns="91440" tIns="45720" rIns="91440" bIns="45720" rtlCol="0" anchor="t">
            <a:noAutofit/>
          </a:bodyPr>
          <a:lstStyle/>
          <a:p>
            <a:r>
              <a:rPr lang="en-CA" sz="1600"/>
              <a:t>A complete road closure will be in place for the duration of each phase of construction.</a:t>
            </a:r>
          </a:p>
          <a:p>
            <a:r>
              <a:rPr lang="en-CA" sz="1600"/>
              <a:t>The contractor and City of London will work with the local residents to maintain access to their individual properties. </a:t>
            </a:r>
            <a:endParaRPr lang="en-CA" sz="1600">
              <a:cs typeface="Arial"/>
            </a:endParaRPr>
          </a:p>
          <a:p>
            <a:r>
              <a:rPr lang="en-CA" sz="1600"/>
              <a:t>Access may be limited from time to time. Advance notice will be provided to each resident.</a:t>
            </a:r>
            <a:endParaRPr lang="en-CA" sz="1600">
              <a:cs typeface="Arial"/>
            </a:endParaRPr>
          </a:p>
          <a:p>
            <a:r>
              <a:rPr lang="en-CA" sz="1600"/>
              <a:t>The contractor will be in contact with the residents and a contact number will be provide to the residents to address concerns as they arise.</a:t>
            </a:r>
            <a:endParaRPr lang="en-CA" sz="1600">
              <a:cs typeface="Arial"/>
            </a:endParaRPr>
          </a:p>
        </p:txBody>
      </p:sp>
      <p:pic>
        <p:nvPicPr>
          <p:cNvPr id="4" name="Picture 3" descr="Project map showing the general project limits on Kilally Road, from Webster Street to Clarke Road. The project limits also include the establishment of a stormwater management facility to the southeast of the intersection of Clarke Road and Kilally Road, and a stormwater conveyance system and outlet to the Thames River to the west of the Clarke Road bridge.">
            <a:extLst>
              <a:ext uri="{FF2B5EF4-FFF2-40B4-BE49-F238E27FC236}">
                <a16:creationId xmlns:a16="http://schemas.microsoft.com/office/drawing/2014/main" id="{7CA0C6BF-0F17-E1F9-6CB9-4644D4A4325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93191" y="1465395"/>
            <a:ext cx="4055534" cy="2893060"/>
          </a:xfrm>
          <a:prstGeom prst="rect">
            <a:avLst/>
          </a:prstGeom>
          <a:noFill/>
          <a:ln>
            <a:noFill/>
          </a:ln>
        </p:spPr>
      </p:pic>
    </p:spTree>
    <p:extLst>
      <p:ext uri="{BB962C8B-B14F-4D97-AF65-F5344CB8AC3E}">
        <p14:creationId xmlns:p14="http://schemas.microsoft.com/office/powerpoint/2010/main" val="970039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2E98-34B9-C829-86F2-198DF58ACA0A}"/>
              </a:ext>
            </a:extLst>
          </p:cNvPr>
          <p:cNvSpPr>
            <a:spLocks noGrp="1"/>
          </p:cNvSpPr>
          <p:nvPr>
            <p:ph type="title"/>
          </p:nvPr>
        </p:nvSpPr>
        <p:spPr/>
        <p:txBody>
          <a:bodyPr/>
          <a:lstStyle/>
          <a:p>
            <a:r>
              <a:rPr lang="en-US" b="1"/>
              <a:t>Mitigating Construction Impacts</a:t>
            </a:r>
            <a:endParaRPr lang="en-CA" b="1"/>
          </a:p>
        </p:txBody>
      </p:sp>
      <p:sp>
        <p:nvSpPr>
          <p:cNvPr id="3" name="TextBox 2">
            <a:extLst>
              <a:ext uri="{FF2B5EF4-FFF2-40B4-BE49-F238E27FC236}">
                <a16:creationId xmlns:a16="http://schemas.microsoft.com/office/drawing/2014/main" id="{4360A89E-BB61-FF6B-0734-44A08DE171CB}"/>
              </a:ext>
            </a:extLst>
          </p:cNvPr>
          <p:cNvSpPr txBox="1"/>
          <p:nvPr/>
        </p:nvSpPr>
        <p:spPr>
          <a:xfrm>
            <a:off x="1136625" y="1189471"/>
            <a:ext cx="7232806" cy="838649"/>
          </a:xfrm>
          <a:prstGeom prst="rect">
            <a:avLst/>
          </a:prstGeom>
          <a:solidFill>
            <a:srgbClr val="92D050">
              <a:alpha val="25000"/>
            </a:srgbClr>
          </a:solidFill>
        </p:spPr>
        <p:txBody>
          <a:bodyPr wrap="square" lIns="171429" tIns="171429" rIns="171429" bIns="171429" rtlCol="0">
            <a:spAutoFit/>
          </a:bodyPr>
          <a:lstStyle/>
          <a:p>
            <a:pPr defTabSz="142878">
              <a:defRPr/>
            </a:pPr>
            <a:r>
              <a:rPr lang="en-CA" sz="1600">
                <a:solidFill>
                  <a:prstClr val="black"/>
                </a:solidFill>
                <a:latin typeface="Arial" panose="020B0604020202020204" pitchFamily="34" charset="0"/>
                <a:cs typeface="Arial" panose="020B0604020202020204" pitchFamily="34" charset="0"/>
              </a:rPr>
              <a:t>The City will continue to emphasize communication and coordination to minimize potential impacts to residents and businesses during construction. </a:t>
            </a:r>
          </a:p>
        </p:txBody>
      </p:sp>
      <p:grpSp>
        <p:nvGrpSpPr>
          <p:cNvPr id="5" name="Group 4">
            <a:extLst>
              <a:ext uri="{FF2B5EF4-FFF2-40B4-BE49-F238E27FC236}">
                <a16:creationId xmlns:a16="http://schemas.microsoft.com/office/drawing/2014/main" id="{76E93E64-02A5-ED12-98A0-A8C5FF8B7EC0}"/>
              </a:ext>
            </a:extLst>
          </p:cNvPr>
          <p:cNvGrpSpPr/>
          <p:nvPr/>
        </p:nvGrpSpPr>
        <p:grpSpPr>
          <a:xfrm>
            <a:off x="2998410" y="2228371"/>
            <a:ext cx="3146636" cy="2605051"/>
            <a:chOff x="1681927" y="10920348"/>
            <a:chExt cx="15935865" cy="13930410"/>
          </a:xfrm>
        </p:grpSpPr>
        <p:sp>
          <p:nvSpPr>
            <p:cNvPr id="9" name="TextBox 8">
              <a:extLst>
                <a:ext uri="{FF2B5EF4-FFF2-40B4-BE49-F238E27FC236}">
                  <a16:creationId xmlns:a16="http://schemas.microsoft.com/office/drawing/2014/main" id="{5E1E95EF-BB87-670B-7718-734EFEE68424}"/>
                </a:ext>
              </a:extLst>
            </p:cNvPr>
            <p:cNvSpPr txBox="1"/>
            <p:nvPr/>
          </p:nvSpPr>
          <p:spPr>
            <a:xfrm>
              <a:off x="3190195" y="21417158"/>
              <a:ext cx="13357208" cy="3433600"/>
            </a:xfrm>
            <a:prstGeom prst="rect">
              <a:avLst/>
            </a:prstGeom>
            <a:noFill/>
          </p:spPr>
          <p:txBody>
            <a:bodyPr wrap="square" lIns="91440" tIns="45720" rIns="91440" bIns="45720" rtlCol="0" anchor="t">
              <a:spAutoFit/>
            </a:bodyPr>
            <a:lstStyle/>
            <a:p>
              <a:pPr algn="ctr" defTabSz="142878">
                <a:defRPr/>
              </a:pPr>
              <a:r>
                <a:rPr lang="en-CA" sz="1150" dirty="0">
                  <a:solidFill>
                    <a:prstClr val="black"/>
                  </a:solidFill>
                  <a:latin typeface="Arial"/>
                  <a:cs typeface="Arial"/>
                </a:rPr>
                <a:t>Resources will be provided to businesses and residents to help navigate construction</a:t>
              </a:r>
            </a:p>
          </p:txBody>
        </p:sp>
        <p:pic>
          <p:nvPicPr>
            <p:cNvPr id="10" name="Picture 9" descr="A picture containing outdoor, road, building, ground&#10;&#10;Description automatically generated">
              <a:extLst>
                <a:ext uri="{FF2B5EF4-FFF2-40B4-BE49-F238E27FC236}">
                  <a16:creationId xmlns:a16="http://schemas.microsoft.com/office/drawing/2014/main" id="{7CEB41CE-E7ED-64BE-FC99-23EC1F786C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1927" y="10920348"/>
              <a:ext cx="15935865" cy="10236117"/>
            </a:xfrm>
            <a:prstGeom prst="rect">
              <a:avLst/>
            </a:prstGeom>
          </p:spPr>
        </p:pic>
      </p:grpSp>
    </p:spTree>
    <p:extLst>
      <p:ext uri="{BB962C8B-B14F-4D97-AF65-F5344CB8AC3E}">
        <p14:creationId xmlns:p14="http://schemas.microsoft.com/office/powerpoint/2010/main" val="67640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DCC16-5C6C-15D3-C7B7-7EF5B0971B6F}"/>
              </a:ext>
            </a:extLst>
          </p:cNvPr>
          <p:cNvSpPr>
            <a:spLocks noGrp="1"/>
          </p:cNvSpPr>
          <p:nvPr>
            <p:ph type="title"/>
          </p:nvPr>
        </p:nvSpPr>
        <p:spPr/>
        <p:txBody>
          <a:bodyPr/>
          <a:lstStyle/>
          <a:p>
            <a:r>
              <a:rPr lang="en-US" b="1"/>
              <a:t>Next steps</a:t>
            </a:r>
            <a:endParaRPr lang="en-CA" b="1"/>
          </a:p>
        </p:txBody>
      </p:sp>
      <p:sp>
        <p:nvSpPr>
          <p:cNvPr id="3" name="Content Placeholder 2">
            <a:extLst>
              <a:ext uri="{FF2B5EF4-FFF2-40B4-BE49-F238E27FC236}">
                <a16:creationId xmlns:a16="http://schemas.microsoft.com/office/drawing/2014/main" id="{17CE597E-D516-11BF-AA32-B78B38C47705}"/>
              </a:ext>
            </a:extLst>
          </p:cNvPr>
          <p:cNvSpPr>
            <a:spLocks noGrp="1"/>
          </p:cNvSpPr>
          <p:nvPr>
            <p:ph idx="1"/>
          </p:nvPr>
        </p:nvSpPr>
        <p:spPr>
          <a:xfrm>
            <a:off x="628650" y="1191127"/>
            <a:ext cx="7817766" cy="3441596"/>
          </a:xfrm>
        </p:spPr>
        <p:txBody>
          <a:bodyPr vert="horz" lIns="91440" tIns="45720" rIns="91440" bIns="45720" rtlCol="0" anchor="t">
            <a:normAutofit/>
          </a:bodyPr>
          <a:lstStyle/>
          <a:p>
            <a:r>
              <a:rPr lang="en-CA"/>
              <a:t>Detailed design is being finalized</a:t>
            </a:r>
            <a:endParaRPr lang="en-CA">
              <a:cs typeface="Arial"/>
            </a:endParaRPr>
          </a:p>
          <a:p>
            <a:r>
              <a:rPr lang="en-CA"/>
              <a:t>A notice will be sent to impacted residents, businesses and property owners ahead of the construction.</a:t>
            </a:r>
            <a:endParaRPr lang="en-CA" err="1">
              <a:cs typeface="Arial"/>
            </a:endParaRPr>
          </a:p>
          <a:p>
            <a:r>
              <a:rPr lang="en-CA"/>
              <a:t>Construction is anticipated to begin early in 2025 and is projected to take three years to complete (2027).</a:t>
            </a:r>
            <a:endParaRPr lang="en-CA">
              <a:cs typeface="Arial"/>
            </a:endParaRPr>
          </a:p>
        </p:txBody>
      </p:sp>
    </p:spTree>
    <p:extLst>
      <p:ext uri="{BB962C8B-B14F-4D97-AF65-F5344CB8AC3E}">
        <p14:creationId xmlns:p14="http://schemas.microsoft.com/office/powerpoint/2010/main" val="4026651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44C9-760F-AD60-07FD-EB28331C3D74}"/>
              </a:ext>
            </a:extLst>
          </p:cNvPr>
          <p:cNvSpPr>
            <a:spLocks noGrp="1"/>
          </p:cNvSpPr>
          <p:nvPr>
            <p:ph type="title"/>
          </p:nvPr>
        </p:nvSpPr>
        <p:spPr>
          <a:xfrm>
            <a:off x="1701384" y="1"/>
            <a:ext cx="7442616" cy="994172"/>
          </a:xfrm>
        </p:spPr>
        <p:txBody>
          <a:bodyPr anchor="ctr">
            <a:normAutofit/>
          </a:bodyPr>
          <a:lstStyle/>
          <a:p>
            <a:r>
              <a:rPr lang="en-US" b="1"/>
              <a:t>How to stay informed</a:t>
            </a:r>
            <a:endParaRPr lang="en-CA" b="1"/>
          </a:p>
        </p:txBody>
      </p:sp>
      <p:sp>
        <p:nvSpPr>
          <p:cNvPr id="3" name="Content Placeholder 2">
            <a:extLst>
              <a:ext uri="{FF2B5EF4-FFF2-40B4-BE49-F238E27FC236}">
                <a16:creationId xmlns:a16="http://schemas.microsoft.com/office/drawing/2014/main" id="{079872D0-1B97-A46F-2D90-CB504F9E887C}"/>
              </a:ext>
            </a:extLst>
          </p:cNvPr>
          <p:cNvSpPr>
            <a:spLocks noGrp="1"/>
          </p:cNvSpPr>
          <p:nvPr>
            <p:ph sz="half" idx="1"/>
          </p:nvPr>
        </p:nvSpPr>
        <p:spPr>
          <a:xfrm>
            <a:off x="628650" y="1191127"/>
            <a:ext cx="3886200" cy="3441596"/>
          </a:xfrm>
        </p:spPr>
        <p:txBody>
          <a:bodyPr vert="horz" lIns="91440" tIns="45720" rIns="91440" bIns="45720" rtlCol="0" anchor="t">
            <a:normAutofit/>
          </a:bodyPr>
          <a:lstStyle/>
          <a:p>
            <a:r>
              <a:rPr lang="en-CA" sz="1600" b="1" kern="100"/>
              <a:t>I</a:t>
            </a:r>
            <a:r>
              <a:rPr lang="en-CA" sz="1600" b="1" kern="100">
                <a:effectLst/>
              </a:rPr>
              <a:t>n-person drop-in session </a:t>
            </a:r>
            <a:r>
              <a:rPr lang="en-CA" sz="1600" kern="100">
                <a:effectLst/>
              </a:rPr>
              <a:t>on Wednesday, December 4 from 6 to 7 p.m. at North London Community Centre </a:t>
            </a:r>
            <a:r>
              <a:rPr lang="en-CA" sz="1600" b="0" i="0">
                <a:effectLst/>
              </a:rPr>
              <a:t>(1345 Cheapside St).</a:t>
            </a:r>
          </a:p>
          <a:p>
            <a:pPr marL="0" indent="0">
              <a:buNone/>
            </a:pPr>
            <a:endParaRPr lang="en-US" sz="1600"/>
          </a:p>
          <a:p>
            <a:r>
              <a:rPr lang="en-US" sz="1600"/>
              <a:t>S</a:t>
            </a:r>
            <a:r>
              <a:rPr lang="en-CA" sz="1600" err="1"/>
              <a:t>ign</a:t>
            </a:r>
            <a:r>
              <a:rPr lang="en-CA" sz="1600"/>
              <a:t> up for email notifications </a:t>
            </a:r>
            <a:r>
              <a:rPr lang="en-CA" sz="1600" b="1"/>
              <a:t>at</a:t>
            </a:r>
            <a:r>
              <a:rPr lang="en-CA" sz="1600"/>
              <a:t>:</a:t>
            </a:r>
            <a:r>
              <a:rPr lang="en-US" sz="1600" b="1">
                <a:effectLst/>
              </a:rPr>
              <a:t> getinvolved.london.ca/</a:t>
            </a:r>
            <a:r>
              <a:rPr lang="en-US" sz="1600" b="1" err="1">
                <a:effectLst/>
              </a:rPr>
              <a:t>kilally</a:t>
            </a:r>
            <a:r>
              <a:rPr lang="en-US" sz="1600" b="1">
                <a:effectLst/>
              </a:rPr>
              <a:t>-infrastructure-project</a:t>
            </a:r>
          </a:p>
          <a:p>
            <a:pPr marL="0" indent="0">
              <a:buNone/>
            </a:pPr>
            <a:endParaRPr lang="en-CA" sz="1600">
              <a:highlight>
                <a:srgbClr val="FFFF00"/>
              </a:highlight>
            </a:endParaRPr>
          </a:p>
          <a:p>
            <a:r>
              <a:rPr lang="en-CA" sz="1600" b="1"/>
              <a:t>Contact the project team at </a:t>
            </a:r>
            <a:r>
              <a:rPr lang="en-CA" sz="1600"/>
              <a:t>thitchon@london.ca or 519-661-2489</a:t>
            </a:r>
            <a:endParaRPr lang="en-CA" sz="1600">
              <a:cs typeface="Arial"/>
            </a:endParaRPr>
          </a:p>
          <a:p>
            <a:pPr marL="0" indent="0">
              <a:buNone/>
            </a:pPr>
            <a:endParaRPr lang="en-CA" sz="1600">
              <a:highlight>
                <a:srgbClr val="FFFF00"/>
              </a:highlight>
            </a:endParaRPr>
          </a:p>
        </p:txBody>
      </p:sp>
      <p:pic>
        <p:nvPicPr>
          <p:cNvPr id="7" name="Picture 6" descr="A qr code on a black background&#10;&#10;Description automatically generated">
            <a:extLst>
              <a:ext uri="{FF2B5EF4-FFF2-40B4-BE49-F238E27FC236}">
                <a16:creationId xmlns:a16="http://schemas.microsoft.com/office/drawing/2014/main" id="{F8F2231B-CEC5-27FB-B9D2-FB026F9EBAB1}"/>
              </a:ext>
            </a:extLst>
          </p:cNvPr>
          <p:cNvPicPr>
            <a:picLocks noChangeAspect="1"/>
          </p:cNvPicPr>
          <p:nvPr/>
        </p:nvPicPr>
        <p:blipFill>
          <a:blip r:embed="rId2"/>
          <a:stretch>
            <a:fillRect/>
          </a:stretch>
        </p:blipFill>
        <p:spPr>
          <a:xfrm>
            <a:off x="4851452" y="1191127"/>
            <a:ext cx="3441596" cy="3441596"/>
          </a:xfrm>
          <a:prstGeom prst="rect">
            <a:avLst/>
          </a:prstGeom>
          <a:noFill/>
        </p:spPr>
      </p:pic>
    </p:spTree>
    <p:extLst>
      <p:ext uri="{BB962C8B-B14F-4D97-AF65-F5344CB8AC3E}">
        <p14:creationId xmlns:p14="http://schemas.microsoft.com/office/powerpoint/2010/main" val="3793692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8352B9-6EA9-577D-74E7-EDFF9F95AAF6}"/>
              </a:ext>
            </a:extLst>
          </p:cNvPr>
          <p:cNvSpPr>
            <a:spLocks noGrp="1"/>
          </p:cNvSpPr>
          <p:nvPr>
            <p:ph idx="1"/>
          </p:nvPr>
        </p:nvSpPr>
        <p:spPr>
          <a:xfrm>
            <a:off x="3462877" y="1917138"/>
            <a:ext cx="2218245" cy="673465"/>
          </a:xfrm>
        </p:spPr>
        <p:txBody>
          <a:bodyPr>
            <a:normAutofit fontScale="25000" lnSpcReduction="20000"/>
          </a:bodyPr>
          <a:lstStyle/>
          <a:p>
            <a:pPr marL="0" indent="0" algn="ctr">
              <a:buNone/>
            </a:pPr>
            <a:endParaRPr lang="en-US" sz="4000"/>
          </a:p>
          <a:p>
            <a:pPr marL="0" indent="0" algn="ctr">
              <a:buNone/>
            </a:pPr>
            <a:endParaRPr lang="en-US" sz="4000"/>
          </a:p>
          <a:p>
            <a:pPr marL="0" indent="0" algn="ctr">
              <a:buNone/>
            </a:pPr>
            <a:r>
              <a:rPr lang="en-US" sz="19200" b="1">
                <a:solidFill>
                  <a:srgbClr val="024638"/>
                </a:solidFill>
              </a:rPr>
              <a:t>Q&amp;A</a:t>
            </a:r>
            <a:endParaRPr lang="en-CA" sz="19200" b="1">
              <a:solidFill>
                <a:srgbClr val="024638"/>
              </a:solidFill>
            </a:endParaRPr>
          </a:p>
        </p:txBody>
      </p:sp>
    </p:spTree>
    <p:extLst>
      <p:ext uri="{BB962C8B-B14F-4D97-AF65-F5344CB8AC3E}">
        <p14:creationId xmlns:p14="http://schemas.microsoft.com/office/powerpoint/2010/main" val="2507747081"/>
      </p:ext>
    </p:extLst>
  </p:cSld>
  <p:clrMapOvr>
    <a:masterClrMapping/>
  </p:clrMapOvr>
</p:sld>
</file>

<file path=ppt/theme/theme1.xml><?xml version="1.0" encoding="utf-8"?>
<a:theme xmlns:a="http://schemas.openxmlformats.org/drawingml/2006/main" name="1_Office Theme">
  <a:themeElements>
    <a:clrScheme name="City of London">
      <a:dk1>
        <a:srgbClr val="000000"/>
      </a:dk1>
      <a:lt1>
        <a:srgbClr val="FFFFFF"/>
      </a:lt1>
      <a:dk2>
        <a:srgbClr val="44546A"/>
      </a:dk2>
      <a:lt2>
        <a:srgbClr val="E7E6E6"/>
      </a:lt2>
      <a:accent1>
        <a:srgbClr val="024638"/>
      </a:accent1>
      <a:accent2>
        <a:srgbClr val="F5B21E"/>
      </a:accent2>
      <a:accent3>
        <a:srgbClr val="A5A5A5"/>
      </a:accent3>
      <a:accent4>
        <a:srgbClr val="FFC000"/>
      </a:accent4>
      <a:accent5>
        <a:srgbClr val="0098CE"/>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fL PPT_Template1_wide19x9.pptx" id="{43E742B2-6C11-41A6-9EA9-1FFC1A041B2E}" vid="{F11C62E3-DE01-4254-9C61-5E8C0E09981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CofL PPT_Template1_wide19x9</Template>
  <TotalTime>2</TotalTime>
  <Words>947</Words>
  <Application>Microsoft Office PowerPoint</Application>
  <PresentationFormat>On-screen Show (16:9)</PresentationFormat>
  <Paragraphs>129</Paragraphs>
  <Slides>19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Aptos</vt:lpstr>
      <vt:lpstr>Arial</vt:lpstr>
      <vt:lpstr>Calibri</vt:lpstr>
      <vt:lpstr>Times New Roman</vt:lpstr>
      <vt:lpstr>1_Office Theme</vt:lpstr>
      <vt:lpstr>Kilally Infrastructure Project </vt:lpstr>
      <vt:lpstr>Welcome</vt:lpstr>
      <vt:lpstr>Land Acknowledgement</vt:lpstr>
      <vt:lpstr>Project Design Team</vt:lpstr>
      <vt:lpstr>Presentation Overview</vt:lpstr>
      <vt:lpstr>Project Overview</vt:lpstr>
      <vt:lpstr>Construction Timeline</vt:lpstr>
      <vt:lpstr>Construction Phasing</vt:lpstr>
      <vt:lpstr>Construction Phasing</vt:lpstr>
      <vt:lpstr>Road Improvements - Sections</vt:lpstr>
      <vt:lpstr>Road Improvements - Sections</vt:lpstr>
      <vt:lpstr>Road Improvements - Intersections</vt:lpstr>
      <vt:lpstr>Road Improvements - Intersections</vt:lpstr>
      <vt:lpstr>Tree Impacts</vt:lpstr>
      <vt:lpstr>Anticipated Traffic Impacts</vt:lpstr>
      <vt:lpstr>Mitigating Construction Impacts</vt:lpstr>
      <vt:lpstr>Next steps</vt:lpstr>
      <vt:lpstr>How to stay informed</vt:lpstr>
      <vt:lpstr>PowerPoint Presentation</vt:lpstr>
    </vt:vector>
  </TitlesOfParts>
  <Company>City of London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Martins, Taylor</dc:creator>
  <cp:lastModifiedBy>Ursprung, Shane</cp:lastModifiedBy>
  <cp:revision>12</cp:revision>
  <dcterms:created xsi:type="dcterms:W3CDTF">2024-10-21T19:02:51Z</dcterms:created>
  <dcterms:modified xsi:type="dcterms:W3CDTF">2024-11-15T18:30:19Z</dcterms:modified>
</cp:coreProperties>
</file>